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60" r:id="rId3"/>
    <p:sldId id="273" r:id="rId4"/>
    <p:sldId id="274" r:id="rId5"/>
    <p:sldId id="27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F4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629" autoAdjust="0"/>
  </p:normalViewPr>
  <p:slideViewPr>
    <p:cSldViewPr>
      <p:cViewPr varScale="1">
        <p:scale>
          <a:sx n="88" d="100"/>
          <a:sy n="88" d="100"/>
        </p:scale>
        <p:origin x="227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2CA115-9A2F-469C-9B53-9F79F8E242B5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E77586-630A-4000-8701-BC0A247371D8}">
      <dgm:prSet phldrT="[Text]" custT="1"/>
      <dgm:spPr>
        <a:solidFill>
          <a:srgbClr val="AAF4F2"/>
        </a:solidFill>
      </dgm:spPr>
      <dgm:t>
        <a:bodyPr/>
        <a:lstStyle/>
        <a:p>
          <a:pPr>
            <a:buFont typeface="Arial" panose="020B0604020202020204" pitchFamily="34" charset="0"/>
            <a:buNone/>
          </a:pPr>
          <a:r>
            <a:rPr lang="en-GB" sz="2000" dirty="0">
              <a:solidFill>
                <a:schemeClr val="tx1"/>
              </a:solidFill>
            </a:rPr>
            <a:t>Dedicated Consultant Geriatrician led multidisciplinary team </a:t>
          </a:r>
          <a:endParaRPr lang="en-US" sz="2000" dirty="0">
            <a:solidFill>
              <a:schemeClr val="tx1"/>
            </a:solidFill>
          </a:endParaRPr>
        </a:p>
      </dgm:t>
    </dgm:pt>
    <dgm:pt modelId="{34929C87-4CC0-4C87-8B90-02E5BFFB61F6}" type="parTrans" cxnId="{5B9097E4-7BE4-4695-B176-C90C04953828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D0A2AC19-AEEF-4124-859D-180F18CB3C16}" type="sibTrans" cxnId="{5B9097E4-7BE4-4695-B176-C90C04953828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3E624162-C7A3-40F9-8BA6-CE8F829C26CB}">
      <dgm:prSet custT="1"/>
      <dgm:spPr>
        <a:solidFill>
          <a:srgbClr val="AAF4F2"/>
        </a:solidFill>
      </dgm:spPr>
      <dgm:t>
        <a:bodyPr/>
        <a:lstStyle/>
        <a:p>
          <a:r>
            <a:rPr lang="en-GB" sz="2000" dirty="0">
              <a:solidFill>
                <a:schemeClr val="tx1"/>
              </a:solidFill>
            </a:rPr>
            <a:t>Primary focus is on maintaining older people at </a:t>
          </a:r>
          <a:r>
            <a:rPr lang="en-GB" sz="2000" dirty="0" smtClean="0">
              <a:solidFill>
                <a:schemeClr val="tx1"/>
              </a:solidFill>
            </a:rPr>
            <a:t>home/Nursing/Residential </a:t>
          </a:r>
          <a:r>
            <a:rPr lang="en-GB" sz="2000" dirty="0">
              <a:solidFill>
                <a:schemeClr val="tx1"/>
              </a:solidFill>
            </a:rPr>
            <a:t>in the event of an acute illness or unexpected deterioration in health </a:t>
          </a:r>
        </a:p>
      </dgm:t>
    </dgm:pt>
    <dgm:pt modelId="{AE430F98-DF1E-480B-8B03-87B3F97D05D7}" type="parTrans" cxnId="{037AB996-6DEE-41DD-9811-1E84A7D92EF9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46DD58CD-72D1-456D-BF79-EC9E7961E365}" type="sibTrans" cxnId="{037AB996-6DEE-41DD-9811-1E84A7D92EF9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70D2AB61-A640-45D4-B656-EE5870583B47}">
      <dgm:prSet custT="1"/>
      <dgm:spPr>
        <a:solidFill>
          <a:srgbClr val="AAF4F2"/>
        </a:solidFill>
      </dgm:spPr>
      <dgm:t>
        <a:bodyPr/>
        <a:lstStyle/>
        <a:p>
          <a:r>
            <a:rPr lang="en-GB" sz="2000" dirty="0">
              <a:solidFill>
                <a:schemeClr val="tx1"/>
              </a:solidFill>
            </a:rPr>
            <a:t>Provides triage, assessment, diagnosis and treatment as an alternative to in-patient care to those at risk of or potentially requiring admission to hospital treatment. </a:t>
          </a:r>
        </a:p>
      </dgm:t>
    </dgm:pt>
    <dgm:pt modelId="{8B4F3460-24B6-4D4C-A890-BEC6C2EF62D3}" type="parTrans" cxnId="{4EEB6DF3-E6C0-4DFA-AEE1-394E4F5D9381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FF8F5B48-BD29-4290-A9EC-EFA68F3D2719}" type="sibTrans" cxnId="{4EEB6DF3-E6C0-4DFA-AEE1-394E4F5D9381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E0D0123A-BE92-4FC6-B5C7-3DF7C701870F}" type="pres">
      <dgm:prSet presAssocID="{252CA115-9A2F-469C-9B53-9F79F8E242B5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0887709-4566-475E-9FCB-622A71FAD3BB}" type="pres">
      <dgm:prSet presAssocID="{2DE77586-630A-4000-8701-BC0A247371D8}" presName="comp" presStyleCnt="0"/>
      <dgm:spPr/>
    </dgm:pt>
    <dgm:pt modelId="{F4182474-86E3-4C76-A36D-453AF006F045}" type="pres">
      <dgm:prSet presAssocID="{2DE77586-630A-4000-8701-BC0A247371D8}" presName="box" presStyleLbl="node1" presStyleIdx="0" presStyleCnt="3"/>
      <dgm:spPr/>
      <dgm:t>
        <a:bodyPr/>
        <a:lstStyle/>
        <a:p>
          <a:endParaRPr lang="en-GB"/>
        </a:p>
      </dgm:t>
    </dgm:pt>
    <dgm:pt modelId="{F6D30F7B-6158-473D-AE6E-6C6E55EAE952}" type="pres">
      <dgm:prSet presAssocID="{2DE77586-630A-4000-8701-BC0A247371D8}" presName="img" presStyleLbl="fgImgPlace1" presStyleIdx="0" presStyleCnt="3"/>
      <dgm:spPr>
        <a:blipFill rotWithShape="1">
          <a:blip xmlns:r="http://schemas.openxmlformats.org/officeDocument/2006/relationships" r:embed="rId1"/>
          <a:srcRect/>
          <a:stretch>
            <a:fillRect l="-12000" r="-12000"/>
          </a:stretch>
        </a:blipFill>
      </dgm:spPr>
    </dgm:pt>
    <dgm:pt modelId="{5B96539F-78E0-4200-9134-54873AB0D7FB}" type="pres">
      <dgm:prSet presAssocID="{2DE77586-630A-4000-8701-BC0A247371D8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EC86AB4-DC7E-4996-9EE0-C72D965C9A1B}" type="pres">
      <dgm:prSet presAssocID="{D0A2AC19-AEEF-4124-859D-180F18CB3C16}" presName="spacer" presStyleCnt="0"/>
      <dgm:spPr/>
    </dgm:pt>
    <dgm:pt modelId="{EEF3E1D8-8363-42D6-B610-17E45330E59C}" type="pres">
      <dgm:prSet presAssocID="{3E624162-C7A3-40F9-8BA6-CE8F829C26CB}" presName="comp" presStyleCnt="0"/>
      <dgm:spPr/>
    </dgm:pt>
    <dgm:pt modelId="{76866328-3220-4879-92E8-5FADC1B943DE}" type="pres">
      <dgm:prSet presAssocID="{3E624162-C7A3-40F9-8BA6-CE8F829C26CB}" presName="box" presStyleLbl="node1" presStyleIdx="1" presStyleCnt="3"/>
      <dgm:spPr/>
      <dgm:t>
        <a:bodyPr/>
        <a:lstStyle/>
        <a:p>
          <a:endParaRPr lang="en-GB"/>
        </a:p>
      </dgm:t>
    </dgm:pt>
    <dgm:pt modelId="{C41194D0-7693-4117-B9B0-ADDEC6F2A5CA}" type="pres">
      <dgm:prSet presAssocID="{3E624162-C7A3-40F9-8BA6-CE8F829C26CB}" presName="img" presStyleLbl="fgImgPlace1" presStyleIdx="1" presStyleCnt="3"/>
      <dgm:spPr>
        <a:blipFill rotWithShape="1">
          <a:blip xmlns:r="http://schemas.openxmlformats.org/officeDocument/2006/relationships" r:embed="rId2"/>
          <a:srcRect/>
          <a:stretch>
            <a:fillRect l="-5000" r="-5000"/>
          </a:stretch>
        </a:blipFill>
      </dgm:spPr>
    </dgm:pt>
    <dgm:pt modelId="{138D92AC-FDB8-48B4-BD63-D780886574F3}" type="pres">
      <dgm:prSet presAssocID="{3E624162-C7A3-40F9-8BA6-CE8F829C26CB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A3794C8-87A1-42D8-B9CA-5F69EC6069A9}" type="pres">
      <dgm:prSet presAssocID="{46DD58CD-72D1-456D-BF79-EC9E7961E365}" presName="spacer" presStyleCnt="0"/>
      <dgm:spPr/>
    </dgm:pt>
    <dgm:pt modelId="{B0AFA370-DB6B-4B53-9D85-36A85ADDF417}" type="pres">
      <dgm:prSet presAssocID="{70D2AB61-A640-45D4-B656-EE5870583B47}" presName="comp" presStyleCnt="0"/>
      <dgm:spPr/>
    </dgm:pt>
    <dgm:pt modelId="{0E1708AA-D902-4F8C-B4FE-F3079CFF0F26}" type="pres">
      <dgm:prSet presAssocID="{70D2AB61-A640-45D4-B656-EE5870583B47}" presName="box" presStyleLbl="node1" presStyleIdx="2" presStyleCnt="3"/>
      <dgm:spPr/>
      <dgm:t>
        <a:bodyPr/>
        <a:lstStyle/>
        <a:p>
          <a:endParaRPr lang="en-GB"/>
        </a:p>
      </dgm:t>
    </dgm:pt>
    <dgm:pt modelId="{74F22E11-A17B-417C-A0F0-5255C45EC41C}" type="pres">
      <dgm:prSet presAssocID="{70D2AB61-A640-45D4-B656-EE5870583B47}" presName="img" presStyleLbl="fgImgPlace1" presStyleIdx="2" presStyleCnt="3"/>
      <dgm:spPr>
        <a:blipFill rotWithShape="1">
          <a:blip xmlns:r="http://schemas.openxmlformats.org/officeDocument/2006/relationships" r:embed="rId3"/>
          <a:srcRect/>
          <a:stretch>
            <a:fillRect l="-34000" r="-34000"/>
          </a:stretch>
        </a:blipFill>
      </dgm:spPr>
    </dgm:pt>
    <dgm:pt modelId="{78550606-925B-4D36-AA06-506CD31C19FB}" type="pres">
      <dgm:prSet presAssocID="{70D2AB61-A640-45D4-B656-EE5870583B47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E6E003A-E4CE-41C1-857A-621F38E266CB}" type="presOf" srcId="{3E624162-C7A3-40F9-8BA6-CE8F829C26CB}" destId="{76866328-3220-4879-92E8-5FADC1B943DE}" srcOrd="0" destOrd="0" presId="urn:microsoft.com/office/officeart/2005/8/layout/vList4"/>
    <dgm:cxn modelId="{FD6C76A6-B3FF-4A80-909A-55B588129D77}" type="presOf" srcId="{252CA115-9A2F-469C-9B53-9F79F8E242B5}" destId="{E0D0123A-BE92-4FC6-B5C7-3DF7C701870F}" srcOrd="0" destOrd="0" presId="urn:microsoft.com/office/officeart/2005/8/layout/vList4"/>
    <dgm:cxn modelId="{30D3D670-317D-455A-A640-01A4A0316F16}" type="presOf" srcId="{70D2AB61-A640-45D4-B656-EE5870583B47}" destId="{0E1708AA-D902-4F8C-B4FE-F3079CFF0F26}" srcOrd="0" destOrd="0" presId="urn:microsoft.com/office/officeart/2005/8/layout/vList4"/>
    <dgm:cxn modelId="{A4133446-F821-4593-9DB9-76D019CBA834}" type="presOf" srcId="{70D2AB61-A640-45D4-B656-EE5870583B47}" destId="{78550606-925B-4D36-AA06-506CD31C19FB}" srcOrd="1" destOrd="0" presId="urn:microsoft.com/office/officeart/2005/8/layout/vList4"/>
    <dgm:cxn modelId="{037AB996-6DEE-41DD-9811-1E84A7D92EF9}" srcId="{252CA115-9A2F-469C-9B53-9F79F8E242B5}" destId="{3E624162-C7A3-40F9-8BA6-CE8F829C26CB}" srcOrd="1" destOrd="0" parTransId="{AE430F98-DF1E-480B-8B03-87B3F97D05D7}" sibTransId="{46DD58CD-72D1-456D-BF79-EC9E7961E365}"/>
    <dgm:cxn modelId="{C6C0D214-EC87-4633-90C8-6B5B2994BDD3}" type="presOf" srcId="{3E624162-C7A3-40F9-8BA6-CE8F829C26CB}" destId="{138D92AC-FDB8-48B4-BD63-D780886574F3}" srcOrd="1" destOrd="0" presId="urn:microsoft.com/office/officeart/2005/8/layout/vList4"/>
    <dgm:cxn modelId="{5B9097E4-7BE4-4695-B176-C90C04953828}" srcId="{252CA115-9A2F-469C-9B53-9F79F8E242B5}" destId="{2DE77586-630A-4000-8701-BC0A247371D8}" srcOrd="0" destOrd="0" parTransId="{34929C87-4CC0-4C87-8B90-02E5BFFB61F6}" sibTransId="{D0A2AC19-AEEF-4124-859D-180F18CB3C16}"/>
    <dgm:cxn modelId="{D3DA61BD-81C4-403B-A244-B91DECBEC583}" type="presOf" srcId="{2DE77586-630A-4000-8701-BC0A247371D8}" destId="{5B96539F-78E0-4200-9134-54873AB0D7FB}" srcOrd="1" destOrd="0" presId="urn:microsoft.com/office/officeart/2005/8/layout/vList4"/>
    <dgm:cxn modelId="{561C3AAC-F141-4F8D-AAEC-4F5D7B7F0819}" type="presOf" srcId="{2DE77586-630A-4000-8701-BC0A247371D8}" destId="{F4182474-86E3-4C76-A36D-453AF006F045}" srcOrd="0" destOrd="0" presId="urn:microsoft.com/office/officeart/2005/8/layout/vList4"/>
    <dgm:cxn modelId="{4EEB6DF3-E6C0-4DFA-AEE1-394E4F5D9381}" srcId="{252CA115-9A2F-469C-9B53-9F79F8E242B5}" destId="{70D2AB61-A640-45D4-B656-EE5870583B47}" srcOrd="2" destOrd="0" parTransId="{8B4F3460-24B6-4D4C-A890-BEC6C2EF62D3}" sibTransId="{FF8F5B48-BD29-4290-A9EC-EFA68F3D2719}"/>
    <dgm:cxn modelId="{8B8A3C31-6856-4913-861B-EBF3A8167BA7}" type="presParOf" srcId="{E0D0123A-BE92-4FC6-B5C7-3DF7C701870F}" destId="{F0887709-4566-475E-9FCB-622A71FAD3BB}" srcOrd="0" destOrd="0" presId="urn:microsoft.com/office/officeart/2005/8/layout/vList4"/>
    <dgm:cxn modelId="{0C0058C1-A671-480E-A97C-B8325CCC55F7}" type="presParOf" srcId="{F0887709-4566-475E-9FCB-622A71FAD3BB}" destId="{F4182474-86E3-4C76-A36D-453AF006F045}" srcOrd="0" destOrd="0" presId="urn:microsoft.com/office/officeart/2005/8/layout/vList4"/>
    <dgm:cxn modelId="{150A993C-ADA7-45E3-AB4F-FBDDDCD3F9F6}" type="presParOf" srcId="{F0887709-4566-475E-9FCB-622A71FAD3BB}" destId="{F6D30F7B-6158-473D-AE6E-6C6E55EAE952}" srcOrd="1" destOrd="0" presId="urn:microsoft.com/office/officeart/2005/8/layout/vList4"/>
    <dgm:cxn modelId="{B9C37E29-E879-4B50-BEEA-7E3C9792ADB8}" type="presParOf" srcId="{F0887709-4566-475E-9FCB-622A71FAD3BB}" destId="{5B96539F-78E0-4200-9134-54873AB0D7FB}" srcOrd="2" destOrd="0" presId="urn:microsoft.com/office/officeart/2005/8/layout/vList4"/>
    <dgm:cxn modelId="{BDBBA2CF-CB34-495D-9404-C4E8D42BB011}" type="presParOf" srcId="{E0D0123A-BE92-4FC6-B5C7-3DF7C701870F}" destId="{FEC86AB4-DC7E-4996-9EE0-C72D965C9A1B}" srcOrd="1" destOrd="0" presId="urn:microsoft.com/office/officeart/2005/8/layout/vList4"/>
    <dgm:cxn modelId="{7783563C-50C1-4C65-805B-D822991ECA70}" type="presParOf" srcId="{E0D0123A-BE92-4FC6-B5C7-3DF7C701870F}" destId="{EEF3E1D8-8363-42D6-B610-17E45330E59C}" srcOrd="2" destOrd="0" presId="urn:microsoft.com/office/officeart/2005/8/layout/vList4"/>
    <dgm:cxn modelId="{CA475846-3D5E-4E8B-8241-9597DF4CB618}" type="presParOf" srcId="{EEF3E1D8-8363-42D6-B610-17E45330E59C}" destId="{76866328-3220-4879-92E8-5FADC1B943DE}" srcOrd="0" destOrd="0" presId="urn:microsoft.com/office/officeart/2005/8/layout/vList4"/>
    <dgm:cxn modelId="{9C703A1A-45F8-40BC-92E6-F120D02C367C}" type="presParOf" srcId="{EEF3E1D8-8363-42D6-B610-17E45330E59C}" destId="{C41194D0-7693-4117-B9B0-ADDEC6F2A5CA}" srcOrd="1" destOrd="0" presId="urn:microsoft.com/office/officeart/2005/8/layout/vList4"/>
    <dgm:cxn modelId="{655CE802-18E3-461F-BE43-4266B82C567D}" type="presParOf" srcId="{EEF3E1D8-8363-42D6-B610-17E45330E59C}" destId="{138D92AC-FDB8-48B4-BD63-D780886574F3}" srcOrd="2" destOrd="0" presId="urn:microsoft.com/office/officeart/2005/8/layout/vList4"/>
    <dgm:cxn modelId="{8BE03D48-AE04-4221-B390-CCD6ED407EA0}" type="presParOf" srcId="{E0D0123A-BE92-4FC6-B5C7-3DF7C701870F}" destId="{FA3794C8-87A1-42D8-B9CA-5F69EC6069A9}" srcOrd="3" destOrd="0" presId="urn:microsoft.com/office/officeart/2005/8/layout/vList4"/>
    <dgm:cxn modelId="{67EF51DD-C96E-45AC-A206-A076DEBB9EF8}" type="presParOf" srcId="{E0D0123A-BE92-4FC6-B5C7-3DF7C701870F}" destId="{B0AFA370-DB6B-4B53-9D85-36A85ADDF417}" srcOrd="4" destOrd="0" presId="urn:microsoft.com/office/officeart/2005/8/layout/vList4"/>
    <dgm:cxn modelId="{07362412-3C40-42DD-96AD-77259794191F}" type="presParOf" srcId="{B0AFA370-DB6B-4B53-9D85-36A85ADDF417}" destId="{0E1708AA-D902-4F8C-B4FE-F3079CFF0F26}" srcOrd="0" destOrd="0" presId="urn:microsoft.com/office/officeart/2005/8/layout/vList4"/>
    <dgm:cxn modelId="{05187FE8-63C0-45F6-837A-1D628E15711C}" type="presParOf" srcId="{B0AFA370-DB6B-4B53-9D85-36A85ADDF417}" destId="{74F22E11-A17B-417C-A0F0-5255C45EC41C}" srcOrd="1" destOrd="0" presId="urn:microsoft.com/office/officeart/2005/8/layout/vList4"/>
    <dgm:cxn modelId="{0FE3A754-5EF8-4679-A870-DE443C74DB91}" type="presParOf" srcId="{B0AFA370-DB6B-4B53-9D85-36A85ADDF417}" destId="{78550606-925B-4D36-AA06-506CD31C19FB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182474-86E3-4C76-A36D-453AF006F045}">
      <dsp:nvSpPr>
        <dsp:cNvPr id="0" name=""/>
        <dsp:cNvSpPr/>
      </dsp:nvSpPr>
      <dsp:spPr>
        <a:xfrm>
          <a:off x="0" y="0"/>
          <a:ext cx="8229600" cy="1507667"/>
        </a:xfrm>
        <a:prstGeom prst="roundRect">
          <a:avLst>
            <a:gd name="adj" fmla="val 10000"/>
          </a:avLst>
        </a:prstGeom>
        <a:solidFill>
          <a:srgbClr val="AAF4F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2000" kern="1200" dirty="0">
              <a:solidFill>
                <a:schemeClr val="tx1"/>
              </a:solidFill>
            </a:rPr>
            <a:t>Dedicated Consultant Geriatrician led multidisciplinary team 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796686" y="0"/>
        <a:ext cx="6432913" cy="1507667"/>
      </dsp:txXfrm>
    </dsp:sp>
    <dsp:sp modelId="{F6D30F7B-6158-473D-AE6E-6C6E55EAE952}">
      <dsp:nvSpPr>
        <dsp:cNvPr id="0" name=""/>
        <dsp:cNvSpPr/>
      </dsp:nvSpPr>
      <dsp:spPr>
        <a:xfrm>
          <a:off x="150766" y="150766"/>
          <a:ext cx="1645920" cy="120613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l="-12000" r="-1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866328-3220-4879-92E8-5FADC1B943DE}">
      <dsp:nvSpPr>
        <dsp:cNvPr id="0" name=""/>
        <dsp:cNvSpPr/>
      </dsp:nvSpPr>
      <dsp:spPr>
        <a:xfrm>
          <a:off x="0" y="1658434"/>
          <a:ext cx="8229600" cy="1507667"/>
        </a:xfrm>
        <a:prstGeom prst="roundRect">
          <a:avLst>
            <a:gd name="adj" fmla="val 10000"/>
          </a:avLst>
        </a:prstGeom>
        <a:solidFill>
          <a:srgbClr val="AAF4F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chemeClr val="tx1"/>
              </a:solidFill>
            </a:rPr>
            <a:t>Primary focus is on maintaining older people at </a:t>
          </a:r>
          <a:r>
            <a:rPr lang="en-GB" sz="2000" kern="1200" dirty="0" smtClean="0">
              <a:solidFill>
                <a:schemeClr val="tx1"/>
              </a:solidFill>
            </a:rPr>
            <a:t>home/Nursing/Residential </a:t>
          </a:r>
          <a:r>
            <a:rPr lang="en-GB" sz="2000" kern="1200" dirty="0">
              <a:solidFill>
                <a:schemeClr val="tx1"/>
              </a:solidFill>
            </a:rPr>
            <a:t>in the event of an acute illness or unexpected deterioration in health </a:t>
          </a:r>
        </a:p>
      </dsp:txBody>
      <dsp:txXfrm>
        <a:off x="1796686" y="1658434"/>
        <a:ext cx="6432913" cy="1507667"/>
      </dsp:txXfrm>
    </dsp:sp>
    <dsp:sp modelId="{C41194D0-7693-4117-B9B0-ADDEC6F2A5CA}">
      <dsp:nvSpPr>
        <dsp:cNvPr id="0" name=""/>
        <dsp:cNvSpPr/>
      </dsp:nvSpPr>
      <dsp:spPr>
        <a:xfrm>
          <a:off x="150766" y="1809200"/>
          <a:ext cx="1645920" cy="120613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rcRect/>
          <a:stretch>
            <a:fillRect l="-5000" r="-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1708AA-D902-4F8C-B4FE-F3079CFF0F26}">
      <dsp:nvSpPr>
        <dsp:cNvPr id="0" name=""/>
        <dsp:cNvSpPr/>
      </dsp:nvSpPr>
      <dsp:spPr>
        <a:xfrm>
          <a:off x="0" y="3316868"/>
          <a:ext cx="8229600" cy="1507667"/>
        </a:xfrm>
        <a:prstGeom prst="roundRect">
          <a:avLst>
            <a:gd name="adj" fmla="val 10000"/>
          </a:avLst>
        </a:prstGeom>
        <a:solidFill>
          <a:srgbClr val="AAF4F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chemeClr val="tx1"/>
              </a:solidFill>
            </a:rPr>
            <a:t>Provides triage, assessment, diagnosis and treatment as an alternative to in-patient care to those at risk of or potentially requiring admission to hospital treatment. </a:t>
          </a:r>
        </a:p>
      </dsp:txBody>
      <dsp:txXfrm>
        <a:off x="1796686" y="3316868"/>
        <a:ext cx="6432913" cy="1507667"/>
      </dsp:txXfrm>
    </dsp:sp>
    <dsp:sp modelId="{74F22E11-A17B-417C-A0F0-5255C45EC41C}">
      <dsp:nvSpPr>
        <dsp:cNvPr id="0" name=""/>
        <dsp:cNvSpPr/>
      </dsp:nvSpPr>
      <dsp:spPr>
        <a:xfrm>
          <a:off x="150766" y="3467635"/>
          <a:ext cx="1645920" cy="120613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rcRect/>
          <a:stretch>
            <a:fillRect l="-34000" r="-3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5542A-6CFC-434B-BC50-23A990B6D85F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EB69A-84B5-46F4-986C-86316AD54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76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EB69A-84B5-46F4-986C-86316AD5492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613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EB69A-84B5-46F4-986C-86316AD5492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271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EB69A-84B5-46F4-986C-86316AD5492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358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74FC-42DE-4CB6-92CC-2946F69AF127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D41D9-2611-484A-BA73-5CF517B90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728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74FC-42DE-4CB6-92CC-2946F69AF127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D41D9-2611-484A-BA73-5CF517B90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64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74FC-42DE-4CB6-92CC-2946F69AF127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D41D9-2611-484A-BA73-5CF517B90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9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74FC-42DE-4CB6-92CC-2946F69AF127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D41D9-2611-484A-BA73-5CF517B90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9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74FC-42DE-4CB6-92CC-2946F69AF127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D41D9-2611-484A-BA73-5CF517B90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769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74FC-42DE-4CB6-92CC-2946F69AF127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D41D9-2611-484A-BA73-5CF517B90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490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74FC-42DE-4CB6-92CC-2946F69AF127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D41D9-2611-484A-BA73-5CF517B90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967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74FC-42DE-4CB6-92CC-2946F69AF127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D41D9-2611-484A-BA73-5CF517B90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568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74FC-42DE-4CB6-92CC-2946F69AF127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D41D9-2611-484A-BA73-5CF517B90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19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74FC-42DE-4CB6-92CC-2946F69AF127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D41D9-2611-484A-BA73-5CF517B90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129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74FC-42DE-4CB6-92CC-2946F69AF127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D41D9-2611-484A-BA73-5CF517B90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774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B74FC-42DE-4CB6-92CC-2946F69AF127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D41D9-2611-484A-BA73-5CF517B90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1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Acute Care at Home Service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="" xmlns:a16="http://schemas.microsoft.com/office/drawing/2014/main" id="{850D66A7-48E9-4FDA-99F3-47033758DA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33407392"/>
              </p:ext>
            </p:extLst>
          </p:nvPr>
        </p:nvGraphicFramePr>
        <p:xfrm>
          <a:off x="539552" y="980728"/>
          <a:ext cx="822960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925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706090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solidFill>
                  <a:srgbClr val="0070C0"/>
                </a:solidFill>
              </a:rPr>
              <a:t>Criteria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764704"/>
            <a:ext cx="4328220" cy="576064"/>
          </a:xfrm>
          <a:solidFill>
            <a:schemeClr val="bg1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dirty="0" smtClean="0"/>
              <a:t>Inclusion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512" y="1340768"/>
            <a:ext cx="4328220" cy="4311328"/>
          </a:xfrm>
          <a:solidFill>
            <a:srgbClr val="AAF4F2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1900" dirty="0" smtClean="0"/>
              <a:t>Over </a:t>
            </a:r>
            <a:r>
              <a:rPr lang="en-US" sz="1900" dirty="0"/>
              <a:t>65 years (Under 65 considered on individual basis if hospital admission would be </a:t>
            </a:r>
            <a:r>
              <a:rPr lang="en-US" sz="1900" dirty="0" smtClean="0"/>
              <a:t>detrimental)</a:t>
            </a:r>
          </a:p>
          <a:p>
            <a:endParaRPr lang="en-US" sz="1900" dirty="0"/>
          </a:p>
          <a:p>
            <a:r>
              <a:rPr lang="en-US" sz="1900" dirty="0" smtClean="0"/>
              <a:t>Live </a:t>
            </a:r>
            <a:r>
              <a:rPr lang="en-US" sz="1900" dirty="0"/>
              <a:t>in the Southern </a:t>
            </a:r>
            <a:r>
              <a:rPr lang="en-US" sz="1900" dirty="0" smtClean="0"/>
              <a:t>Trust  Area</a:t>
            </a:r>
          </a:p>
          <a:p>
            <a:pPr marL="0" indent="0">
              <a:buNone/>
            </a:pPr>
            <a:endParaRPr lang="en-US" sz="1900" dirty="0"/>
          </a:p>
          <a:p>
            <a:r>
              <a:rPr lang="en-US" sz="1900" dirty="0" smtClean="0"/>
              <a:t>Patients </a:t>
            </a:r>
            <a:r>
              <a:rPr lang="en-US" sz="1900" dirty="0"/>
              <a:t>must have been assessed as requiring acute care i.e. deemed to be at the point of hospital admission</a:t>
            </a:r>
            <a:r>
              <a:rPr lang="en-US" sz="1900" dirty="0" smtClean="0"/>
              <a:t>.</a:t>
            </a:r>
          </a:p>
          <a:p>
            <a:endParaRPr lang="en-US" sz="1900" dirty="0"/>
          </a:p>
          <a:p>
            <a:r>
              <a:rPr lang="en-US" sz="1900" dirty="0" smtClean="0"/>
              <a:t>Can </a:t>
            </a:r>
            <a:r>
              <a:rPr lang="en-US" sz="1900" dirty="0"/>
              <a:t>be managed safely in a community setting</a:t>
            </a:r>
          </a:p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764704"/>
            <a:ext cx="4041775" cy="576064"/>
          </a:xfrm>
          <a:solidFill>
            <a:schemeClr val="bg1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dirty="0" smtClean="0"/>
              <a:t>Exclusion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1340768"/>
            <a:ext cx="4041775" cy="4311328"/>
          </a:xfrm>
          <a:solidFill>
            <a:srgbClr val="AAF4F2"/>
          </a:solidFill>
        </p:spPr>
        <p:txBody>
          <a:bodyPr/>
          <a:lstStyle/>
          <a:p>
            <a:r>
              <a:rPr lang="en-US" sz="1800" dirty="0" smtClean="0"/>
              <a:t>Requires resuscitation</a:t>
            </a:r>
          </a:p>
          <a:p>
            <a:endParaRPr lang="en-US" sz="1800" dirty="0"/>
          </a:p>
          <a:p>
            <a:r>
              <a:rPr lang="en-US" sz="1800" dirty="0" smtClean="0"/>
              <a:t>Chest Pain</a:t>
            </a:r>
          </a:p>
          <a:p>
            <a:endParaRPr lang="en-US" sz="1800" dirty="0"/>
          </a:p>
          <a:p>
            <a:r>
              <a:rPr lang="en-US" sz="1800" dirty="0" smtClean="0"/>
              <a:t>Acute  </a:t>
            </a:r>
            <a:r>
              <a:rPr lang="en-US" sz="1800" dirty="0"/>
              <a:t>Surgical or </a:t>
            </a:r>
            <a:r>
              <a:rPr lang="en-US" sz="1800" dirty="0" err="1" smtClean="0"/>
              <a:t>Orthopaedic</a:t>
            </a:r>
            <a:r>
              <a:rPr lang="en-US" sz="1800" dirty="0" smtClean="0"/>
              <a:t> Crisis</a:t>
            </a:r>
          </a:p>
          <a:p>
            <a:endParaRPr lang="en-US" sz="1800" dirty="0"/>
          </a:p>
          <a:p>
            <a:r>
              <a:rPr lang="en-US" sz="1800" dirty="0" smtClean="0"/>
              <a:t>Stroke</a:t>
            </a:r>
          </a:p>
          <a:p>
            <a:endParaRPr lang="en-US" sz="1800" dirty="0"/>
          </a:p>
          <a:p>
            <a:r>
              <a:rPr lang="en-US" sz="1800" dirty="0" err="1" smtClean="0"/>
              <a:t>Haemostasis</a:t>
            </a:r>
            <a:r>
              <a:rPr lang="en-US" sz="1800" dirty="0" smtClean="0"/>
              <a:t> </a:t>
            </a:r>
            <a:r>
              <a:rPr lang="en-US" sz="1800" dirty="0"/>
              <a:t>/ GI </a:t>
            </a:r>
            <a:r>
              <a:rPr lang="en-US" sz="1800" dirty="0" smtClean="0"/>
              <a:t>Bleeding</a:t>
            </a:r>
          </a:p>
          <a:p>
            <a:endParaRPr lang="en-US" sz="1800" dirty="0"/>
          </a:p>
          <a:p>
            <a:r>
              <a:rPr lang="en-US" sz="1800" dirty="0" smtClean="0"/>
              <a:t>Mental </a:t>
            </a:r>
            <a:r>
              <a:rPr lang="en-US" sz="1800" dirty="0"/>
              <a:t>Health – picked up through Home Treatment Crisis response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02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Who can refer?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GP</a:t>
            </a:r>
          </a:p>
          <a:p>
            <a:r>
              <a:rPr lang="en-GB" dirty="0" smtClean="0"/>
              <a:t>GP OOH</a:t>
            </a:r>
          </a:p>
          <a:p>
            <a:r>
              <a:rPr lang="en-GB" dirty="0" smtClean="0"/>
              <a:t>NIAS</a:t>
            </a:r>
          </a:p>
          <a:p>
            <a:r>
              <a:rPr lang="en-GB" dirty="0" smtClean="0"/>
              <a:t>Community Specialist Nurse teams including Heart Failure and Community Respiratory Teams.</a:t>
            </a:r>
          </a:p>
          <a:p>
            <a:r>
              <a:rPr lang="en-GB" dirty="0" smtClean="0"/>
              <a:t>Urgent Care Centre Dr/ Nurse.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581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How to refer: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Referrer to contact the AC@H central line </a:t>
            </a:r>
            <a:r>
              <a:rPr lang="en-GB" dirty="0">
                <a:solidFill>
                  <a:srgbClr val="FF0000"/>
                </a:solidFill>
              </a:rPr>
              <a:t>02837563590. </a:t>
            </a:r>
            <a:r>
              <a:rPr lang="en-GB" dirty="0"/>
              <a:t>T</a:t>
            </a:r>
            <a:r>
              <a:rPr lang="en-GB" dirty="0" smtClean="0"/>
              <a:t>his is manned Mon </a:t>
            </a:r>
            <a:r>
              <a:rPr lang="en-GB" dirty="0"/>
              <a:t>to Sunday 9-5. </a:t>
            </a:r>
          </a:p>
          <a:p>
            <a:r>
              <a:rPr lang="en-GB" dirty="0" smtClean="0"/>
              <a:t>Weekend New Referrals within existing staff and changes as per staffing levels, communicated prior to weekend to potential referrers.</a:t>
            </a:r>
          </a:p>
          <a:p>
            <a:r>
              <a:rPr lang="en-GB" dirty="0" smtClean="0"/>
              <a:t>Details taken by clerical staff and given to triage </a:t>
            </a:r>
            <a:r>
              <a:rPr lang="en-GB" dirty="0" err="1" smtClean="0"/>
              <a:t>Dr.</a:t>
            </a:r>
            <a:endParaRPr lang="en-GB" dirty="0" smtClean="0"/>
          </a:p>
          <a:p>
            <a:r>
              <a:rPr lang="en-GB" dirty="0" smtClean="0"/>
              <a:t>Triage Dr to consider based on criteria and capacity within that geographical area and inform referrer of outcome</a:t>
            </a:r>
          </a:p>
          <a:p>
            <a:r>
              <a:rPr lang="en-GB" dirty="0" smtClean="0"/>
              <a:t>Single point of contact: Triage Dr may redirect referral to ED/OPAU (stood down at present)/NA admission/RAC/ICS </a:t>
            </a:r>
          </a:p>
          <a:p>
            <a:r>
              <a:rPr lang="en-GB" dirty="0" smtClean="0"/>
              <a:t>Aim for referral to treatment time &lt;2hrs.</a:t>
            </a:r>
          </a:p>
          <a:p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480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AC@H Interventions include: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Bloods  and COVID swab</a:t>
            </a:r>
          </a:p>
          <a:p>
            <a:r>
              <a:rPr lang="en-GB" dirty="0" smtClean="0"/>
              <a:t>Point of Care Testing and access to diagnostics</a:t>
            </a:r>
          </a:p>
          <a:p>
            <a:r>
              <a:rPr lang="en-GB" dirty="0" smtClean="0"/>
              <a:t>Other interventions include:</a:t>
            </a:r>
          </a:p>
          <a:p>
            <a:pPr lvl="1"/>
            <a:r>
              <a:rPr lang="en-GB" dirty="0" smtClean="0"/>
              <a:t>IV antibiotics</a:t>
            </a:r>
          </a:p>
          <a:p>
            <a:pPr lvl="1"/>
            <a:r>
              <a:rPr lang="en-GB" dirty="0" smtClean="0"/>
              <a:t>IV fluids</a:t>
            </a:r>
          </a:p>
          <a:p>
            <a:pPr lvl="1"/>
            <a:r>
              <a:rPr lang="en-GB" dirty="0" err="1" smtClean="0"/>
              <a:t>Subcut</a:t>
            </a:r>
            <a:r>
              <a:rPr lang="en-GB" dirty="0" smtClean="0"/>
              <a:t> fluids</a:t>
            </a:r>
          </a:p>
          <a:p>
            <a:pPr lvl="1"/>
            <a:r>
              <a:rPr lang="en-GB" dirty="0" smtClean="0"/>
              <a:t>Oxygen</a:t>
            </a:r>
          </a:p>
          <a:p>
            <a:pPr lvl="1"/>
            <a:r>
              <a:rPr lang="en-GB" dirty="0" smtClean="0"/>
              <a:t>Analgesia</a:t>
            </a:r>
          </a:p>
          <a:p>
            <a:pPr lvl="1"/>
            <a:r>
              <a:rPr lang="en-GB" dirty="0" smtClean="0"/>
              <a:t>Anticipatory medications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46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6133</TotalTime>
  <Words>298</Words>
  <Application>Microsoft Office PowerPoint</Application>
  <PresentationFormat>On-screen Show (4:3)</PresentationFormat>
  <Paragraphs>51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Acute Care at Home Service</vt:lpstr>
      <vt:lpstr>Criteria</vt:lpstr>
      <vt:lpstr>Who can refer?</vt:lpstr>
      <vt:lpstr>How to refer:</vt:lpstr>
      <vt:lpstr>AC@H Interventions include:</vt:lpstr>
    </vt:vector>
  </TitlesOfParts>
  <Company>Southern Trust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Sheeran, Catherine</dc:creator>
  <cp:lastModifiedBy>Liggett, James</cp:lastModifiedBy>
  <cp:revision>52</cp:revision>
  <dcterms:created xsi:type="dcterms:W3CDTF">2020-05-06T13:55:55Z</dcterms:created>
  <dcterms:modified xsi:type="dcterms:W3CDTF">2021-04-12T14:03:47Z</dcterms:modified>
</cp:coreProperties>
</file>