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5"/>
    <p:sldMasterId id="2147483723" r:id="rId6"/>
  </p:sldMasterIdLst>
  <p:notesMasterIdLst>
    <p:notesMasterId r:id="rId9"/>
  </p:notesMasterIdLst>
  <p:sldIdLst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513E"/>
    <a:srgbClr val="00B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C2177-E87D-4D0A-BFE2-B4FA4ED124B2}" type="datetimeFigureOut">
              <a:rPr lang="en-GB" smtClean="0"/>
              <a:t>22/09/2019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9A95B-ABB9-4378-8911-0B81DECBCA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44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5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5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5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8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0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2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3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440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935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1pPr>
            <a:lvl2pPr marL="446089" indent="0">
              <a:buNone/>
              <a:defRPr sz="1797">
                <a:solidFill>
                  <a:schemeClr val="tx1">
                    <a:tint val="75000"/>
                  </a:schemeClr>
                </a:solidFill>
              </a:defRPr>
            </a:lvl2pPr>
            <a:lvl3pPr marL="892178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3pPr>
            <a:lvl4pPr marL="1338267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4pPr>
            <a:lvl5pPr marL="1784356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5pPr>
            <a:lvl6pPr marL="2230445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6pPr>
            <a:lvl7pPr marL="2676534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7pPr>
            <a:lvl8pPr marL="3122623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8pPr>
            <a:lvl9pPr marL="356871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51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9" y="1765300"/>
            <a:ext cx="4732337" cy="4991100"/>
          </a:xfrm>
        </p:spPr>
        <p:txBody>
          <a:bodyPr/>
          <a:lstStyle>
            <a:lvl1pPr>
              <a:defRPr sz="2738"/>
            </a:lvl1pPr>
            <a:lvl2pPr>
              <a:defRPr sz="2310"/>
            </a:lvl2pPr>
            <a:lvl3pPr>
              <a:defRPr sz="1968"/>
            </a:lvl3pPr>
            <a:lvl4pPr>
              <a:defRPr sz="1797"/>
            </a:lvl4pPr>
            <a:lvl5pPr>
              <a:defRPr sz="1797"/>
            </a:lvl5pPr>
            <a:lvl6pPr>
              <a:defRPr sz="1797"/>
            </a:lvl6pPr>
            <a:lvl7pPr>
              <a:defRPr sz="1797"/>
            </a:lvl7pPr>
            <a:lvl8pPr>
              <a:defRPr sz="1797"/>
            </a:lvl8pPr>
            <a:lvl9pPr>
              <a:defRPr sz="1797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26" y="1765300"/>
            <a:ext cx="4733925" cy="4991100"/>
          </a:xfrm>
        </p:spPr>
        <p:txBody>
          <a:bodyPr/>
          <a:lstStyle>
            <a:lvl1pPr>
              <a:defRPr sz="2738"/>
            </a:lvl1pPr>
            <a:lvl2pPr>
              <a:defRPr sz="2310"/>
            </a:lvl2pPr>
            <a:lvl3pPr>
              <a:defRPr sz="1968"/>
            </a:lvl3pPr>
            <a:lvl4pPr>
              <a:defRPr sz="1797"/>
            </a:lvl4pPr>
            <a:lvl5pPr>
              <a:defRPr sz="1797"/>
            </a:lvl5pPr>
            <a:lvl6pPr>
              <a:defRPr sz="1797"/>
            </a:lvl6pPr>
            <a:lvl7pPr>
              <a:defRPr sz="1797"/>
            </a:lvl7pPr>
            <a:lvl8pPr>
              <a:defRPr sz="1797"/>
            </a:lvl8pPr>
            <a:lvl9pPr>
              <a:defRPr sz="1797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7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10" b="1"/>
            </a:lvl1pPr>
            <a:lvl2pPr marL="446089" indent="0">
              <a:buNone/>
              <a:defRPr sz="1968" b="1"/>
            </a:lvl2pPr>
            <a:lvl3pPr marL="892178" indent="0">
              <a:buNone/>
              <a:defRPr sz="1797" b="1"/>
            </a:lvl3pPr>
            <a:lvl4pPr marL="1338267" indent="0">
              <a:buNone/>
              <a:defRPr sz="1540" b="1"/>
            </a:lvl4pPr>
            <a:lvl5pPr marL="1784356" indent="0">
              <a:buNone/>
              <a:defRPr sz="1540" b="1"/>
            </a:lvl5pPr>
            <a:lvl6pPr marL="2230445" indent="0">
              <a:buNone/>
              <a:defRPr sz="1540" b="1"/>
            </a:lvl6pPr>
            <a:lvl7pPr marL="2676534" indent="0">
              <a:buNone/>
              <a:defRPr sz="1540" b="1"/>
            </a:lvl7pPr>
            <a:lvl8pPr marL="3122623" indent="0">
              <a:buNone/>
              <a:defRPr sz="1540" b="1"/>
            </a:lvl8pPr>
            <a:lvl9pPr marL="3568712" indent="0">
              <a:buNone/>
              <a:defRPr sz="154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310"/>
            </a:lvl1pPr>
            <a:lvl2pPr>
              <a:defRPr sz="1968"/>
            </a:lvl2pPr>
            <a:lvl3pPr>
              <a:defRPr sz="1797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310" b="1"/>
            </a:lvl1pPr>
            <a:lvl2pPr marL="446089" indent="0">
              <a:buNone/>
              <a:defRPr sz="1968" b="1"/>
            </a:lvl2pPr>
            <a:lvl3pPr marL="892178" indent="0">
              <a:buNone/>
              <a:defRPr sz="1797" b="1"/>
            </a:lvl3pPr>
            <a:lvl4pPr marL="1338267" indent="0">
              <a:buNone/>
              <a:defRPr sz="1540" b="1"/>
            </a:lvl4pPr>
            <a:lvl5pPr marL="1784356" indent="0">
              <a:buNone/>
              <a:defRPr sz="1540" b="1"/>
            </a:lvl5pPr>
            <a:lvl6pPr marL="2230445" indent="0">
              <a:buNone/>
              <a:defRPr sz="1540" b="1"/>
            </a:lvl6pPr>
            <a:lvl7pPr marL="2676534" indent="0">
              <a:buNone/>
              <a:defRPr sz="1540" b="1"/>
            </a:lvl7pPr>
            <a:lvl8pPr marL="3122623" indent="0">
              <a:buNone/>
              <a:defRPr sz="1540" b="1"/>
            </a:lvl8pPr>
            <a:lvl9pPr marL="3568712" indent="0">
              <a:buNone/>
              <a:defRPr sz="154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310"/>
            </a:lvl1pPr>
            <a:lvl2pPr>
              <a:defRPr sz="1968"/>
            </a:lvl2pPr>
            <a:lvl3pPr>
              <a:defRPr sz="1797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9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460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53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080"/>
            </a:lvl1pPr>
            <a:lvl2pPr>
              <a:defRPr sz="2738"/>
            </a:lvl2pPr>
            <a:lvl3pPr>
              <a:defRPr sz="2310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369"/>
            </a:lvl1pPr>
            <a:lvl2pPr marL="446089" indent="0">
              <a:buNone/>
              <a:defRPr sz="1198"/>
            </a:lvl2pPr>
            <a:lvl3pPr marL="892178" indent="0">
              <a:buNone/>
              <a:defRPr sz="941"/>
            </a:lvl3pPr>
            <a:lvl4pPr marL="1338267" indent="0">
              <a:buNone/>
              <a:defRPr sz="856"/>
            </a:lvl4pPr>
            <a:lvl5pPr marL="1784356" indent="0">
              <a:buNone/>
              <a:defRPr sz="856"/>
            </a:lvl5pPr>
            <a:lvl6pPr marL="2230445" indent="0">
              <a:buNone/>
              <a:defRPr sz="856"/>
            </a:lvl6pPr>
            <a:lvl7pPr marL="2676534" indent="0">
              <a:buNone/>
              <a:defRPr sz="856"/>
            </a:lvl7pPr>
            <a:lvl8pPr marL="3122623" indent="0">
              <a:buNone/>
              <a:defRPr sz="856"/>
            </a:lvl8pPr>
            <a:lvl9pPr marL="3568712" indent="0">
              <a:buNone/>
              <a:defRPr sz="856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9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26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080"/>
            </a:lvl1pPr>
            <a:lvl2pPr marL="446089" indent="0">
              <a:buNone/>
              <a:defRPr sz="2738"/>
            </a:lvl2pPr>
            <a:lvl3pPr marL="892178" indent="0">
              <a:buNone/>
              <a:defRPr sz="2310"/>
            </a:lvl3pPr>
            <a:lvl4pPr marL="1338267" indent="0">
              <a:buNone/>
              <a:defRPr sz="1968"/>
            </a:lvl4pPr>
            <a:lvl5pPr marL="1784356" indent="0">
              <a:buNone/>
              <a:defRPr sz="1968"/>
            </a:lvl5pPr>
            <a:lvl6pPr marL="2230445" indent="0">
              <a:buNone/>
              <a:defRPr sz="1968"/>
            </a:lvl6pPr>
            <a:lvl7pPr marL="2676534" indent="0">
              <a:buNone/>
              <a:defRPr sz="1968"/>
            </a:lvl7pPr>
            <a:lvl8pPr marL="3122623" indent="0">
              <a:buNone/>
              <a:defRPr sz="1968"/>
            </a:lvl8pPr>
            <a:lvl9pPr marL="3568712" indent="0">
              <a:buNone/>
              <a:defRPr sz="1968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369"/>
            </a:lvl1pPr>
            <a:lvl2pPr marL="446089" indent="0">
              <a:buNone/>
              <a:defRPr sz="1198"/>
            </a:lvl2pPr>
            <a:lvl3pPr marL="892178" indent="0">
              <a:buNone/>
              <a:defRPr sz="941"/>
            </a:lvl3pPr>
            <a:lvl4pPr marL="1338267" indent="0">
              <a:buNone/>
              <a:defRPr sz="856"/>
            </a:lvl4pPr>
            <a:lvl5pPr marL="1784356" indent="0">
              <a:buNone/>
              <a:defRPr sz="856"/>
            </a:lvl5pPr>
            <a:lvl6pPr marL="2230445" indent="0">
              <a:buNone/>
              <a:defRPr sz="856"/>
            </a:lvl6pPr>
            <a:lvl7pPr marL="2676534" indent="0">
              <a:buNone/>
              <a:defRPr sz="856"/>
            </a:lvl7pPr>
            <a:lvl8pPr marL="3122623" indent="0">
              <a:buNone/>
              <a:defRPr sz="856"/>
            </a:lvl8pPr>
            <a:lvl9pPr marL="3568712" indent="0">
              <a:buNone/>
              <a:defRPr sz="856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60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25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76" y="303214"/>
            <a:ext cx="2403475" cy="645318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9" y="303214"/>
            <a:ext cx="7062787" cy="645318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13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6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7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0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5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3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9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5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fld id="{35282003-2538-1442-AB1F-F2D2BA1C28B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46089" fontAlgn="auto">
                <a:spcBef>
                  <a:spcPts val="0"/>
                </a:spcBef>
                <a:spcAft>
                  <a:spcPts val="0"/>
                </a:spcAft>
              </a:pPr>
              <a:t>9/22/2019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fld id="{02EEB5B2-80E5-1A4A-B90A-2102EED4AB3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4608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357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446089" rtl="0" eaLnBrk="1" latinLnBrk="0" hangingPunct="1">
        <a:spcBef>
          <a:spcPct val="0"/>
        </a:spcBef>
        <a:buNone/>
        <a:defRPr sz="42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566" indent="-334566" algn="l" defTabSz="446089" rtl="0" eaLnBrk="1" latinLnBrk="0" hangingPunct="1">
        <a:spcBef>
          <a:spcPct val="20000"/>
        </a:spcBef>
        <a:buFont typeface="Arial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24894" indent="-278806" algn="l" defTabSz="446089" rtl="0" eaLnBrk="1" latinLnBrk="0" hangingPunct="1">
        <a:spcBef>
          <a:spcPct val="20000"/>
        </a:spcBef>
        <a:buFont typeface="Arial"/>
        <a:buChar char="–"/>
        <a:defRPr sz="2738" kern="1200">
          <a:solidFill>
            <a:schemeClr val="tx1"/>
          </a:solidFill>
          <a:latin typeface="+mn-lt"/>
          <a:ea typeface="+mn-ea"/>
          <a:cs typeface="+mn-cs"/>
        </a:defRPr>
      </a:lvl2pPr>
      <a:lvl3pPr marL="1115223" indent="-223044" algn="l" defTabSz="446089" rtl="0" eaLnBrk="1" latinLnBrk="0" hangingPunct="1">
        <a:spcBef>
          <a:spcPct val="20000"/>
        </a:spcBef>
        <a:buFont typeface="Arial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561311" indent="-223044" algn="l" defTabSz="446089" rtl="0" eaLnBrk="1" latinLnBrk="0" hangingPunct="1">
        <a:spcBef>
          <a:spcPct val="20000"/>
        </a:spcBef>
        <a:buFont typeface="Arial"/>
        <a:buChar char="–"/>
        <a:defRPr sz="1968" kern="1200">
          <a:solidFill>
            <a:schemeClr val="tx1"/>
          </a:solidFill>
          <a:latin typeface="+mn-lt"/>
          <a:ea typeface="+mn-ea"/>
          <a:cs typeface="+mn-cs"/>
        </a:defRPr>
      </a:lvl4pPr>
      <a:lvl5pPr marL="2007401" indent="-223044" algn="l" defTabSz="446089" rtl="0" eaLnBrk="1" latinLnBrk="0" hangingPunct="1">
        <a:spcBef>
          <a:spcPct val="20000"/>
        </a:spcBef>
        <a:buFont typeface="Arial"/>
        <a:buChar char="»"/>
        <a:defRPr sz="1968" kern="1200">
          <a:solidFill>
            <a:schemeClr val="tx1"/>
          </a:solidFill>
          <a:latin typeface="+mn-lt"/>
          <a:ea typeface="+mn-ea"/>
          <a:cs typeface="+mn-cs"/>
        </a:defRPr>
      </a:lvl5pPr>
      <a:lvl6pPr marL="2453489" indent="-223044" algn="l" defTabSz="446089" rtl="0" eaLnBrk="1" latinLnBrk="0" hangingPunct="1">
        <a:spcBef>
          <a:spcPct val="20000"/>
        </a:spcBef>
        <a:buFont typeface="Arial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6pPr>
      <a:lvl7pPr marL="2899579" indent="-223044" algn="l" defTabSz="446089" rtl="0" eaLnBrk="1" latinLnBrk="0" hangingPunct="1">
        <a:spcBef>
          <a:spcPct val="20000"/>
        </a:spcBef>
        <a:buFont typeface="Arial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7pPr>
      <a:lvl8pPr marL="3345668" indent="-223044" algn="l" defTabSz="446089" rtl="0" eaLnBrk="1" latinLnBrk="0" hangingPunct="1">
        <a:spcBef>
          <a:spcPct val="20000"/>
        </a:spcBef>
        <a:buFont typeface="Arial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8pPr>
      <a:lvl9pPr marL="3791757" indent="-223044" algn="l" defTabSz="446089" rtl="0" eaLnBrk="1" latinLnBrk="0" hangingPunct="1">
        <a:spcBef>
          <a:spcPct val="20000"/>
        </a:spcBef>
        <a:buFont typeface="Arial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1pPr>
      <a:lvl2pPr marL="446089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2pPr>
      <a:lvl3pPr marL="892178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3pPr>
      <a:lvl4pPr marL="1338267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1784356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230445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676534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122623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568712" algn="l" defTabSz="446089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fficeArt object"/>
          <p:cNvSpPr/>
          <p:nvPr/>
        </p:nvSpPr>
        <p:spPr>
          <a:xfrm rot="16205255" flipH="1">
            <a:off x="1338395" y="1528898"/>
            <a:ext cx="561184" cy="356905"/>
          </a:xfrm>
          <a:prstGeom prst="rightArrow">
            <a:avLst>
              <a:gd name="adj1" fmla="val 36944"/>
              <a:gd name="adj2" fmla="val 58601"/>
            </a:avLst>
          </a:prstGeom>
          <a:solidFill>
            <a:schemeClr val="tx1">
              <a:lumMod val="50000"/>
              <a:lumOff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 sz="2053" dirty="0"/>
          </a:p>
        </p:txBody>
      </p:sp>
      <p:sp>
        <p:nvSpPr>
          <p:cNvPr id="40" name="officeArt object"/>
          <p:cNvSpPr/>
          <p:nvPr/>
        </p:nvSpPr>
        <p:spPr>
          <a:xfrm rot="16205255" flipH="1">
            <a:off x="4304076" y="1520022"/>
            <a:ext cx="578935" cy="356905"/>
          </a:xfrm>
          <a:prstGeom prst="rightArrow">
            <a:avLst>
              <a:gd name="adj1" fmla="val 36944"/>
              <a:gd name="adj2" fmla="val 58601"/>
            </a:avLst>
          </a:prstGeom>
          <a:solidFill>
            <a:schemeClr val="tx1">
              <a:lumMod val="50000"/>
              <a:lumOff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 sz="2053" dirty="0"/>
          </a:p>
        </p:txBody>
      </p:sp>
      <p:sp>
        <p:nvSpPr>
          <p:cNvPr id="43" name="officeArt object"/>
          <p:cNvSpPr/>
          <p:nvPr/>
        </p:nvSpPr>
        <p:spPr>
          <a:xfrm rot="16205255" flipH="1">
            <a:off x="7240031" y="1556231"/>
            <a:ext cx="578935" cy="356905"/>
          </a:xfrm>
          <a:prstGeom prst="rightArrow">
            <a:avLst>
              <a:gd name="adj1" fmla="val 36944"/>
              <a:gd name="adj2" fmla="val 58601"/>
            </a:avLst>
          </a:prstGeom>
          <a:solidFill>
            <a:schemeClr val="tx1">
              <a:lumMod val="50000"/>
              <a:lumOff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 sz="2053" dirty="0"/>
          </a:p>
        </p:txBody>
      </p:sp>
      <p:sp>
        <p:nvSpPr>
          <p:cNvPr id="44" name="officeArt object"/>
          <p:cNvSpPr/>
          <p:nvPr/>
        </p:nvSpPr>
        <p:spPr>
          <a:xfrm rot="5415099">
            <a:off x="7241113" y="3908821"/>
            <a:ext cx="576773" cy="250153"/>
          </a:xfrm>
          <a:prstGeom prst="rightArrow">
            <a:avLst>
              <a:gd name="adj1" fmla="val 32840"/>
              <a:gd name="adj2" fmla="val 57576"/>
            </a:avLst>
          </a:prstGeom>
          <a:solidFill>
            <a:schemeClr val="bg2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/>
          <a:lstStyle/>
          <a:p>
            <a:endParaRPr lang="en-US" sz="2053" dirty="0"/>
          </a:p>
        </p:txBody>
      </p:sp>
      <p:sp>
        <p:nvSpPr>
          <p:cNvPr id="45" name="officeArt object"/>
          <p:cNvSpPr/>
          <p:nvPr/>
        </p:nvSpPr>
        <p:spPr>
          <a:xfrm rot="5415099">
            <a:off x="4297195" y="3907957"/>
            <a:ext cx="549577" cy="250033"/>
          </a:xfrm>
          <a:prstGeom prst="rightArrow">
            <a:avLst>
              <a:gd name="adj1" fmla="val 32840"/>
              <a:gd name="adj2" fmla="val 57576"/>
            </a:avLst>
          </a:prstGeom>
          <a:solidFill>
            <a:schemeClr val="bg2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/>
          <a:lstStyle/>
          <a:p>
            <a:endParaRPr lang="en-US" sz="2053" dirty="0"/>
          </a:p>
        </p:txBody>
      </p:sp>
      <p:sp>
        <p:nvSpPr>
          <p:cNvPr id="15" name="officeArt object"/>
          <p:cNvSpPr/>
          <p:nvPr/>
        </p:nvSpPr>
        <p:spPr>
          <a:xfrm rot="5415099">
            <a:off x="1334631" y="3916160"/>
            <a:ext cx="564638" cy="247619"/>
          </a:xfrm>
          <a:prstGeom prst="rightArrow">
            <a:avLst>
              <a:gd name="adj1" fmla="val 32840"/>
              <a:gd name="adj2" fmla="val 57576"/>
            </a:avLst>
          </a:prstGeom>
          <a:solidFill>
            <a:schemeClr val="bg2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/>
          <a:lstStyle/>
          <a:p>
            <a:endParaRPr lang="en-US" sz="2053" dirty="0"/>
          </a:p>
        </p:txBody>
      </p:sp>
      <p:sp>
        <p:nvSpPr>
          <p:cNvPr id="7" name="officeArt object"/>
          <p:cNvSpPr/>
          <p:nvPr/>
        </p:nvSpPr>
        <p:spPr>
          <a:xfrm>
            <a:off x="1115616" y="620687"/>
            <a:ext cx="7272808" cy="775710"/>
          </a:xfrm>
          <a:prstGeom prst="roundRect">
            <a:avLst>
              <a:gd name="adj" fmla="val 23321"/>
            </a:avLst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 sz="2053" dirty="0"/>
          </a:p>
        </p:txBody>
      </p:sp>
      <p:sp>
        <p:nvSpPr>
          <p:cNvPr id="4" name="officeArt object"/>
          <p:cNvSpPr/>
          <p:nvPr/>
        </p:nvSpPr>
        <p:spPr>
          <a:xfrm>
            <a:off x="971439" y="620687"/>
            <a:ext cx="7195759" cy="69988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algn="ctr">
              <a:spcAft>
                <a:spcPts val="1027"/>
              </a:spcAft>
            </a:pPr>
            <a:r>
              <a:rPr lang="en-GB" sz="2053" b="1" dirty="0" smtClean="0">
                <a:solidFill>
                  <a:srgbClr val="FEFEFE"/>
                </a:solidFill>
                <a:latin typeface="Calibri"/>
                <a:ea typeface="Arial Unicode MS"/>
                <a:cs typeface="Calibri"/>
              </a:rPr>
              <a:t>Diabetic Foot Assessment and Risk Assignment</a:t>
            </a:r>
            <a:r>
              <a:rPr lang="en-GB" sz="1711" b="1" dirty="0">
                <a:solidFill>
                  <a:srgbClr val="FEFEFE"/>
                </a:solidFill>
                <a:latin typeface="Calibri"/>
                <a:ea typeface="Helvetica"/>
                <a:cs typeface="Calibri"/>
              </a:rPr>
              <a:t> </a:t>
            </a:r>
            <a:endParaRPr lang="en-GB" sz="1711" dirty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  <a:p>
            <a:pPr algn="ctr">
              <a:spcAft>
                <a:spcPts val="0"/>
              </a:spcAft>
            </a:pPr>
            <a:r>
              <a:rPr lang="en-US" sz="1198" b="1" dirty="0">
                <a:solidFill>
                  <a:srgbClr val="FEFEFE"/>
                </a:solidFill>
                <a:latin typeface="Calibri"/>
                <a:ea typeface="Arial Unicode MS"/>
                <a:cs typeface="Calibri"/>
              </a:rPr>
              <a:t>A</a:t>
            </a:r>
            <a:r>
              <a:rPr lang="en-US" sz="1198" b="1" dirty="0" smtClean="0">
                <a:solidFill>
                  <a:srgbClr val="FEFEFE"/>
                </a:solidFill>
                <a:latin typeface="Calibri"/>
                <a:ea typeface="Arial Unicode MS"/>
                <a:cs typeface="Calibri"/>
              </a:rPr>
              <a:t>t Diagnosis :  </a:t>
            </a:r>
            <a:r>
              <a:rPr lang="en-US" sz="1198" dirty="0" smtClean="0">
                <a:solidFill>
                  <a:srgbClr val="FEFEFE"/>
                </a:solidFill>
                <a:latin typeface="Calibri"/>
                <a:ea typeface="Arial Unicode MS"/>
                <a:cs typeface="Calibri"/>
              </a:rPr>
              <a:t>Podiatrist </a:t>
            </a:r>
          </a:p>
          <a:p>
            <a:pPr algn="ctr">
              <a:spcAft>
                <a:spcPts val="0"/>
              </a:spcAft>
            </a:pPr>
            <a:endParaRPr lang="en-GB" sz="1198" dirty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</p:txBody>
      </p:sp>
      <p:sp>
        <p:nvSpPr>
          <p:cNvPr id="18" name="officeArt object"/>
          <p:cNvSpPr/>
          <p:nvPr/>
        </p:nvSpPr>
        <p:spPr>
          <a:xfrm>
            <a:off x="254658" y="4303587"/>
            <a:ext cx="2771781" cy="333546"/>
          </a:xfrm>
          <a:prstGeom prst="rect">
            <a:avLst/>
          </a:prstGeom>
          <a:solidFill>
            <a:srgbClr val="A8B885"/>
          </a:solidFill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43459" tIns="43459" rIns="43459" bIns="43459" numCol="1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Podiatry Assistant Practitioner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FPT)</a:t>
            </a:r>
          </a:p>
          <a:p>
            <a:pPr algn="ctr">
              <a:spcAft>
                <a:spcPts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Community-based Podiatry Led Service</a:t>
            </a:r>
            <a:r>
              <a:rPr lang="en-US" sz="941" b="1" dirty="0">
                <a:solidFill>
                  <a:srgbClr val="000000"/>
                </a:solidFill>
                <a:latin typeface="Calibri"/>
                <a:ea typeface="Arial Unicode MS"/>
                <a:cs typeface="Calibri"/>
              </a:rPr>
              <a:t>)</a:t>
            </a:r>
            <a:endParaRPr lang="en-GB" sz="1027" b="1" dirty="0">
              <a:solidFill>
                <a:srgbClr val="FEFEFE"/>
              </a:solidFill>
              <a:latin typeface="Calibri"/>
              <a:ea typeface="Arial Unicode MS"/>
              <a:cs typeface="Calibri"/>
            </a:endParaRPr>
          </a:p>
        </p:txBody>
      </p:sp>
      <p:sp>
        <p:nvSpPr>
          <p:cNvPr id="19" name="officeArt object"/>
          <p:cNvSpPr/>
          <p:nvPr/>
        </p:nvSpPr>
        <p:spPr>
          <a:xfrm>
            <a:off x="3186789" y="4308307"/>
            <a:ext cx="2771781" cy="333546"/>
          </a:xfrm>
          <a:prstGeom prst="rect">
            <a:avLst/>
          </a:prstGeom>
          <a:solidFill>
            <a:srgbClr val="EF9E36"/>
          </a:solidFill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 sz="2053" dirty="0"/>
          </a:p>
        </p:txBody>
      </p:sp>
      <p:sp>
        <p:nvSpPr>
          <p:cNvPr id="20" name="officeArt object"/>
          <p:cNvSpPr/>
          <p:nvPr/>
        </p:nvSpPr>
        <p:spPr>
          <a:xfrm>
            <a:off x="3290273" y="4286577"/>
            <a:ext cx="2524045" cy="4650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3459" tIns="43459" rIns="43459" bIns="43459" numCol="1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Foot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Protection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Team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FPT)Community-based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Podiatry Led Service)</a:t>
            </a:r>
            <a:endParaRPr lang="en-GB" sz="9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21" name="officeArt object"/>
          <p:cNvSpPr/>
          <p:nvPr/>
        </p:nvSpPr>
        <p:spPr>
          <a:xfrm>
            <a:off x="6148407" y="4308307"/>
            <a:ext cx="2771781" cy="333546"/>
          </a:xfrm>
          <a:prstGeom prst="rect">
            <a:avLst/>
          </a:prstGeom>
          <a:solidFill>
            <a:srgbClr val="FF5F5E"/>
          </a:solidFill>
          <a:ln w="12700" cap="flat">
            <a:noFill/>
            <a:miter lim="4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 sz="2053" dirty="0"/>
          </a:p>
        </p:txBody>
      </p:sp>
      <p:sp>
        <p:nvSpPr>
          <p:cNvPr id="22" name="officeArt object"/>
          <p:cNvSpPr/>
          <p:nvPr/>
        </p:nvSpPr>
        <p:spPr>
          <a:xfrm>
            <a:off x="6148407" y="4322831"/>
            <a:ext cx="2770151" cy="319022"/>
          </a:xfrm>
          <a:prstGeom prst="rect">
            <a:avLst/>
          </a:prstGeom>
          <a:ln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3459" tIns="43459" rIns="43459" bIns="43459" numCol="1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Foot Protection Team</a:t>
            </a: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(FPT)</a:t>
            </a:r>
          </a:p>
          <a:p>
            <a:pPr algn="ctr">
              <a:spcAft>
                <a:spcPts val="0"/>
              </a:spcAft>
            </a:pPr>
            <a:r>
              <a:rPr lang="en-US" sz="900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</a:t>
            </a: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Community-based Podiatry Led Service)</a:t>
            </a:r>
            <a:endParaRPr lang="en-GB" sz="900" dirty="0">
              <a:solidFill>
                <a:srgbClr val="FF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en-GB" sz="941" dirty="0">
              <a:solidFill>
                <a:srgbClr val="FF0000"/>
              </a:solidFill>
              <a:latin typeface="Calibri"/>
              <a:ea typeface="Arial Unicode MS"/>
              <a:cs typeface="Calibri"/>
            </a:endParaRPr>
          </a:p>
        </p:txBody>
      </p:sp>
      <p:sp>
        <p:nvSpPr>
          <p:cNvPr id="23" name="officeArt object"/>
          <p:cNvSpPr/>
          <p:nvPr/>
        </p:nvSpPr>
        <p:spPr>
          <a:xfrm>
            <a:off x="2956184" y="4377780"/>
            <a:ext cx="334089" cy="203713"/>
          </a:xfrm>
          <a:prstGeom prst="rightArrow">
            <a:avLst>
              <a:gd name="adj1" fmla="val 40000"/>
              <a:gd name="adj2" fmla="val 66917"/>
            </a:avLst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solidFill>
              <a:schemeClr val="tx1">
                <a:lumMod val="65000"/>
                <a:lumOff val="35000"/>
              </a:schemeClr>
            </a:solidFill>
            <a:prstDash val="solid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 sz="2053" dirty="0"/>
          </a:p>
        </p:txBody>
      </p:sp>
      <p:sp>
        <p:nvSpPr>
          <p:cNvPr id="26" name="officeArt object"/>
          <p:cNvSpPr/>
          <p:nvPr/>
        </p:nvSpPr>
        <p:spPr>
          <a:xfrm>
            <a:off x="233098" y="4751586"/>
            <a:ext cx="2765484" cy="182284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sz="2053" dirty="0"/>
          </a:p>
        </p:txBody>
      </p:sp>
      <p:sp>
        <p:nvSpPr>
          <p:cNvPr id="27" name="officeArt object"/>
          <p:cNvSpPr/>
          <p:nvPr/>
        </p:nvSpPr>
        <p:spPr>
          <a:xfrm>
            <a:off x="341665" y="4746968"/>
            <a:ext cx="2614519" cy="1922391"/>
          </a:xfrm>
          <a:prstGeom prst="rect">
            <a:avLst/>
          </a:prstGeom>
          <a:ln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43459" tIns="43459" rIns="43459" bIns="43459" numCol="1" anchor="t">
            <a:noAutofit/>
          </a:bodyPr>
          <a:lstStyle/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endParaRPr lang="en-US" sz="941" dirty="0" smtClean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Annual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screening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by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PAP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Education, verbal and written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Agreed self-management plan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 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>
              <a:spcAft>
                <a:spcPts val="171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Refer to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Podiatrist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if: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Risk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classification changes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Patient requires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Podiatric intervention 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28" name="officeArt object"/>
          <p:cNvSpPr/>
          <p:nvPr/>
        </p:nvSpPr>
        <p:spPr>
          <a:xfrm>
            <a:off x="3183427" y="4746968"/>
            <a:ext cx="2771781" cy="1922391"/>
          </a:xfrm>
          <a:prstGeom prst="rect">
            <a:avLst/>
          </a:prstGeom>
          <a:solidFill>
            <a:srgbClr val="EF9E36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 sz="2053" dirty="0"/>
          </a:p>
        </p:txBody>
      </p:sp>
      <p:sp>
        <p:nvSpPr>
          <p:cNvPr id="29" name="officeArt object"/>
          <p:cNvSpPr/>
          <p:nvPr/>
        </p:nvSpPr>
        <p:spPr>
          <a:xfrm>
            <a:off x="3290273" y="4953069"/>
            <a:ext cx="2606542" cy="135625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459" tIns="43459" rIns="43459" bIns="43459" numCol="1" anchor="t">
            <a:noAutofit/>
          </a:bodyPr>
          <a:lstStyle/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Vascular/Neurological/Biomechanical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risk assessment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Standardised patient education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46675" indent="-146675">
              <a:spcAft>
                <a:spcPts val="171"/>
              </a:spcAft>
              <a:buSzPct val="75000"/>
              <a:buFont typeface="Wingdings" charset="2"/>
              <a:buChar char="ü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Footwear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evaluation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onward referral to specialist clinics as  appropriate;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Diabetes, Vascular, </a:t>
            </a:r>
            <a:r>
              <a:rPr lang="en-US" sz="1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Orthopaedic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or Footwear Services. 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>
              <a:spcAft>
                <a:spcPts val="171"/>
              </a:spcAft>
              <a:buSzPct val="75000"/>
            </a:pPr>
            <a:endParaRPr lang="en-US" sz="941" dirty="0" smtClean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  <a:p>
            <a:pPr>
              <a:spcAft>
                <a:spcPts val="171"/>
              </a:spcAft>
              <a:buSzPct val="75000"/>
            </a:pPr>
            <a:endParaRPr lang="en-US" sz="941" dirty="0" smtClean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</p:txBody>
      </p:sp>
      <p:sp>
        <p:nvSpPr>
          <p:cNvPr id="30" name="officeArt object"/>
          <p:cNvSpPr/>
          <p:nvPr/>
        </p:nvSpPr>
        <p:spPr>
          <a:xfrm>
            <a:off x="3313815" y="5903667"/>
            <a:ext cx="2735105" cy="4697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3459" tIns="43459" rIns="43459" bIns="43459" numCol="1" anchor="t">
            <a:noAutofit/>
          </a:bodyPr>
          <a:lstStyle/>
          <a:p>
            <a:pPr>
              <a:spcAft>
                <a:spcPts val="0"/>
              </a:spcAft>
            </a:pPr>
            <a:endParaRPr lang="en-GB" sz="941" b="1" dirty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</p:txBody>
      </p:sp>
      <p:sp>
        <p:nvSpPr>
          <p:cNvPr id="31" name="officeArt object"/>
          <p:cNvSpPr/>
          <p:nvPr/>
        </p:nvSpPr>
        <p:spPr>
          <a:xfrm>
            <a:off x="6148407" y="4751586"/>
            <a:ext cx="2771781" cy="1760816"/>
          </a:xfrm>
          <a:prstGeom prst="rect">
            <a:avLst/>
          </a:prstGeom>
          <a:solidFill>
            <a:srgbClr val="FF5F5E"/>
          </a:solidFill>
          <a:ln w="12700" cap="flat">
            <a:noFill/>
            <a:miter lim="400000"/>
          </a:ln>
          <a:effectLst/>
        </p:spPr>
        <p:txBody>
          <a:bodyPr/>
          <a:lstStyle/>
          <a:p>
            <a:endParaRPr lang="en-US" sz="2053" dirty="0"/>
          </a:p>
        </p:txBody>
      </p:sp>
      <p:sp>
        <p:nvSpPr>
          <p:cNvPr id="32" name="officeArt object"/>
          <p:cNvSpPr/>
          <p:nvPr/>
        </p:nvSpPr>
        <p:spPr>
          <a:xfrm>
            <a:off x="6150283" y="4751584"/>
            <a:ext cx="2861125" cy="1917775"/>
          </a:xfrm>
          <a:prstGeom prst="rect">
            <a:avLst/>
          </a:prstGeom>
          <a:ln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sz="900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Vascular/Neurological/Biomechanical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risk assessment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Standardised patient education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Footwear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onward referral to specialist clinics 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 appropriate;</a:t>
            </a:r>
            <a:endParaRPr 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Vascular, </a:t>
            </a:r>
            <a:r>
              <a:rPr lang="en-US" sz="1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Orthopaedic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or Footwear Services. </a:t>
            </a:r>
            <a:endParaRPr 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fficeArt object"/>
          <p:cNvSpPr/>
          <p:nvPr/>
        </p:nvSpPr>
        <p:spPr>
          <a:xfrm>
            <a:off x="6293375" y="5604871"/>
            <a:ext cx="2426329" cy="3404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3459" tIns="43459" rIns="43459" bIns="43459" numCol="1" anchor="t">
            <a:noAutofit/>
          </a:bodyPr>
          <a:lstStyle/>
          <a:p>
            <a:pPr>
              <a:spcAft>
                <a:spcPts val="0"/>
              </a:spcAft>
            </a:pPr>
            <a:endParaRPr lang="en-GB" sz="941" b="1" dirty="0">
              <a:solidFill>
                <a:srgbClr val="000000"/>
              </a:solidFill>
              <a:latin typeface="Calibri"/>
              <a:ea typeface="Arial Unicode MS"/>
              <a:cs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3098" y="2033779"/>
            <a:ext cx="2771781" cy="1923785"/>
            <a:chOff x="314804" y="2150518"/>
            <a:chExt cx="3240000" cy="2248758"/>
          </a:xfrm>
        </p:grpSpPr>
        <p:sp>
          <p:nvSpPr>
            <p:cNvPr id="9" name="officeArt object"/>
            <p:cNvSpPr/>
            <p:nvPr/>
          </p:nvSpPr>
          <p:spPr>
            <a:xfrm>
              <a:off x="314804" y="2150518"/>
              <a:ext cx="3240000" cy="2248758"/>
            </a:xfrm>
            <a:prstGeom prst="rect">
              <a:avLst/>
            </a:prstGeom>
            <a:solidFill>
              <a:srgbClr val="8FB148"/>
            </a:solidFill>
            <a:ln w="12700" cap="flat">
              <a:noFill/>
              <a:miter lim="400000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153988" tIns="43459" rIns="43459" bIns="43459" numCol="1" anchor="ctr">
              <a:noAutofit/>
            </a:bodyPr>
            <a:lstStyle/>
            <a:p>
              <a:pPr>
                <a:spcAft>
                  <a:spcPts val="257"/>
                </a:spcAft>
              </a:pPr>
              <a:r>
                <a:rPr lang="da-DK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NO </a:t>
              </a:r>
              <a:r>
                <a:rPr lang="da-DK" sz="1000" b="1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risk</a:t>
              </a:r>
              <a:r>
                <a:rPr lang="da-DK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factors: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fr-FR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Normal sensation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pt-PT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No </a:t>
              </a:r>
              <a:r>
                <a:rPr lang="pt-PT" sz="1000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peripheral</a:t>
              </a:r>
              <a:r>
                <a:rPr lang="pt-PT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arterial</a:t>
              </a: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 disease (PAD)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nl-NL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No </a:t>
              </a:r>
              <a:r>
                <a:rPr lang="nl-NL" sz="1000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foot</a:t>
              </a:r>
              <a:r>
                <a:rPr lang="nl-NL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</a:t>
              </a:r>
              <a:r>
                <a:rPr lang="nl-NL" sz="1000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deformity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nl-NL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+/- </a:t>
              </a:r>
              <a:r>
                <a:rPr lang="nl-NL" sz="1000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callus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941" b="1" dirty="0">
                  <a:solidFill>
                    <a:srgbClr val="FEFEFE"/>
                  </a:solidFill>
                  <a:latin typeface="Times New Roman"/>
                  <a:ea typeface="Arial Unicode MS"/>
                  <a:cs typeface="Times New Roman"/>
                </a:rPr>
                <a:t> </a:t>
              </a:r>
              <a:endParaRPr lang="en-GB" sz="1027" dirty="0">
                <a:solidFill>
                  <a:srgbClr val="FEFEFE"/>
                </a:solidFill>
                <a:latin typeface="Helvetica"/>
                <a:ea typeface="Arial Unicode MS"/>
                <a:cs typeface="Arial Unicode MS"/>
              </a:endParaRPr>
            </a:p>
          </p:txBody>
        </p:sp>
        <p:sp>
          <p:nvSpPr>
            <p:cNvPr id="10" name="officeArt object"/>
            <p:cNvSpPr/>
            <p:nvPr/>
          </p:nvSpPr>
          <p:spPr>
            <a:xfrm>
              <a:off x="1128790" y="2225882"/>
              <a:ext cx="1662430" cy="318472"/>
            </a:xfrm>
            <a:prstGeom prst="roundRect">
              <a:avLst>
                <a:gd name="adj" fmla="val 50000"/>
              </a:avLst>
            </a:prstGeom>
            <a:solidFill>
              <a:srgbClr val="9CE159"/>
            </a:solidFill>
            <a:ln w="3175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LOW RISK</a:t>
              </a:r>
              <a:endParaRPr lang="en-GB" sz="1000" b="1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720795" y="3886186"/>
              <a:ext cx="2455212" cy="400588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Annual Screening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60069" y="1979090"/>
            <a:ext cx="2776572" cy="1907488"/>
            <a:chOff x="3853102" y="2086591"/>
            <a:chExt cx="3245600" cy="2229708"/>
          </a:xfrm>
        </p:grpSpPr>
        <p:sp>
          <p:nvSpPr>
            <p:cNvPr id="11" name="officeArt object"/>
            <p:cNvSpPr/>
            <p:nvPr/>
          </p:nvSpPr>
          <p:spPr>
            <a:xfrm>
              <a:off x="3853102" y="2086591"/>
              <a:ext cx="3245600" cy="2229708"/>
            </a:xfrm>
            <a:prstGeom prst="rect">
              <a:avLst/>
            </a:prstGeom>
            <a:solidFill>
              <a:srgbClr val="D17F15"/>
            </a:solidFill>
            <a:ln w="12700" cap="flat">
              <a:noFill/>
              <a:miter lim="400000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153988" tIns="0" rIns="0" bIns="0" numCol="1" anchor="ctr">
              <a:noAutofit/>
            </a:bodyPr>
            <a:lstStyle/>
            <a:p>
              <a:pPr>
                <a:spcAft>
                  <a:spcPts val="257"/>
                </a:spcAft>
              </a:pPr>
              <a:r>
                <a:rPr lang="da-DK" sz="941" dirty="0">
                  <a:solidFill>
                    <a:srgbClr val="000000"/>
                  </a:solidFill>
                  <a:latin typeface="Times New Roman"/>
                  <a:ea typeface="Arial Unicode MS"/>
                  <a:cs typeface="Times New Roman"/>
                </a:rPr>
                <a:t>  </a:t>
              </a:r>
              <a:r>
                <a:rPr lang="da-DK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ONE </a:t>
              </a:r>
              <a:r>
                <a:rPr lang="da-DK" sz="1000" b="1" dirty="0" err="1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risk</a:t>
              </a:r>
              <a:r>
                <a:rPr lang="da-DK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factor:</a:t>
              </a:r>
              <a:endParaRPr lang="en-GB" sz="1000" b="1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Neuropathy</a:t>
              </a:r>
            </a:p>
            <a:p>
              <a:pPr>
                <a:spcAft>
                  <a:spcPts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        or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Helvetica"/>
                <a:buChar char="•"/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PAD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</p:txBody>
        </p:sp>
        <p:sp>
          <p:nvSpPr>
            <p:cNvPr id="12" name="officeArt object"/>
            <p:cNvSpPr/>
            <p:nvPr/>
          </p:nvSpPr>
          <p:spPr>
            <a:xfrm>
              <a:off x="4564121" y="2226719"/>
              <a:ext cx="1662430" cy="316800"/>
            </a:xfrm>
            <a:prstGeom prst="roundRect">
              <a:avLst>
                <a:gd name="adj" fmla="val 50000"/>
              </a:avLst>
            </a:prstGeom>
            <a:solidFill>
              <a:srgbClr val="FFC072"/>
            </a:solidFill>
            <a:ln w="3175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MODERATE RISK</a:t>
              </a:r>
              <a:endParaRPr lang="en-GB" sz="1000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167198" y="3886184"/>
              <a:ext cx="2455212" cy="397933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Review every 3-6 months by </a:t>
              </a:r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Foot Protection </a:t>
              </a:r>
              <a:r>
                <a:rPr 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175046" y="2033779"/>
            <a:ext cx="2776202" cy="1899340"/>
            <a:chOff x="7231541" y="2150518"/>
            <a:chExt cx="3245168" cy="2220183"/>
          </a:xfrm>
        </p:grpSpPr>
        <p:sp>
          <p:nvSpPr>
            <p:cNvPr id="13" name="officeArt object"/>
            <p:cNvSpPr/>
            <p:nvPr/>
          </p:nvSpPr>
          <p:spPr>
            <a:xfrm>
              <a:off x="7231541" y="2150518"/>
              <a:ext cx="3245168" cy="2220183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spcAft>
                  <a:spcPts val="0"/>
                </a:spcAft>
              </a:pPr>
              <a:r>
                <a:rPr lang="en-US" sz="941" b="1" dirty="0">
                  <a:solidFill>
                    <a:srgbClr val="000000"/>
                  </a:solidFill>
                  <a:latin typeface="Helvetica"/>
                  <a:ea typeface="Arial Unicode MS"/>
                  <a:cs typeface="Arial Unicode MS"/>
                </a:rPr>
                <a:t> </a:t>
              </a:r>
              <a:endParaRPr lang="en-GB" sz="941" dirty="0">
                <a:solidFill>
                  <a:srgbClr val="000000"/>
                </a:solidFill>
                <a:latin typeface="Helvetica"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US" sz="941" b="1" dirty="0">
                  <a:solidFill>
                    <a:srgbClr val="000000"/>
                  </a:solidFill>
                  <a:latin typeface="Helvetica"/>
                  <a:ea typeface="Arial Unicode MS"/>
                  <a:cs typeface="Arial Unicode MS"/>
                </a:rPr>
                <a:t> </a:t>
              </a:r>
              <a:endParaRPr lang="en-GB" sz="941" dirty="0">
                <a:solidFill>
                  <a:srgbClr val="FF0000"/>
                </a:solidFill>
                <a:latin typeface="Helvetica"/>
                <a:ea typeface="Arial Unicode MS"/>
                <a:cs typeface="Arial Unicode MS"/>
              </a:endParaRPr>
            </a:p>
            <a:p>
              <a:pPr>
                <a:spcAft>
                  <a:spcPts val="0"/>
                </a:spcAft>
              </a:pPr>
              <a:r>
                <a:rPr lang="en-GB" sz="10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One or more</a:t>
              </a:r>
              <a:endParaRPr lang="en-GB" sz="10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Arial"/>
                <a:buChar char="•"/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Previous </a:t>
              </a: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ulceration or amputation</a:t>
              </a:r>
              <a:endPara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Arial"/>
                <a:buChar char="•"/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Renal replacement therapy or </a:t>
              </a: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renal transplant</a:t>
              </a:r>
              <a:endPara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marL="152108" indent="-152108">
                <a:spcAft>
                  <a:spcPts val="0"/>
                </a:spcAft>
                <a:buFont typeface="Arial"/>
                <a:buChar char="•"/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Callus or deformity in the presence of neuropathy or PAD</a:t>
              </a:r>
              <a:endPara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684"/>
                </a:spcAft>
              </a:pPr>
              <a:r>
                <a:rPr lang="en-GB" sz="941" dirty="0">
                  <a:latin typeface="Calibri"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4" name="officeArt object"/>
            <p:cNvSpPr/>
            <p:nvPr/>
          </p:nvSpPr>
          <p:spPr>
            <a:xfrm>
              <a:off x="7993859" y="2220813"/>
              <a:ext cx="1662430" cy="31680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numCol="1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solidFill>
                    <a:srgbClr val="00000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HIGH RISK</a:t>
              </a:r>
              <a:endParaRPr lang="en-GB" sz="1000" b="1" dirty="0">
                <a:solidFill>
                  <a:srgbClr val="FEFEFE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596988" y="3871369"/>
              <a:ext cx="2455212" cy="397933"/>
            </a:xfrm>
            <a:prstGeom prst="roundRect">
              <a:avLst/>
            </a:prstGeom>
            <a:solidFill>
              <a:srgbClr val="FF0000"/>
            </a:solidFill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Review every </a:t>
              </a:r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1-2 months by </a:t>
              </a:r>
              <a:r>
                <a:rPr 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Foot  Protection Team</a:t>
              </a:r>
              <a:endPara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1" name="officeArt object"/>
          <p:cNvSpPr/>
          <p:nvPr/>
        </p:nvSpPr>
        <p:spPr>
          <a:xfrm>
            <a:off x="5814318" y="4280111"/>
            <a:ext cx="334089" cy="203713"/>
          </a:xfrm>
          <a:prstGeom prst="rightArrow">
            <a:avLst>
              <a:gd name="adj1" fmla="val 40000"/>
              <a:gd name="adj2" fmla="val 66917"/>
            </a:avLst>
          </a:prstGeom>
          <a:solidFill>
            <a:srgbClr val="EF9017"/>
          </a:solidFill>
          <a:ln w="12700" cap="flat">
            <a:solidFill>
              <a:schemeClr val="tx1">
                <a:lumMod val="65000"/>
                <a:lumOff val="35000"/>
              </a:schemeClr>
            </a:solidFill>
            <a:prstDash val="solid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 sz="2053" dirty="0"/>
          </a:p>
        </p:txBody>
      </p:sp>
      <p:sp>
        <p:nvSpPr>
          <p:cNvPr id="42" name="officeArt object"/>
          <p:cNvSpPr/>
          <p:nvPr/>
        </p:nvSpPr>
        <p:spPr>
          <a:xfrm flipH="1">
            <a:off x="5973605" y="4464424"/>
            <a:ext cx="340762" cy="203713"/>
          </a:xfrm>
          <a:prstGeom prst="rightArrow">
            <a:avLst>
              <a:gd name="adj1" fmla="val 40000"/>
              <a:gd name="adj2" fmla="val 66917"/>
            </a:avLst>
          </a:prstGeom>
          <a:solidFill>
            <a:srgbClr val="FF7470"/>
          </a:solidFill>
          <a:ln w="12700" cap="flat">
            <a:solidFill>
              <a:schemeClr val="tx1">
                <a:lumMod val="65000"/>
                <a:lumOff val="35000"/>
              </a:schemeClr>
            </a:solidFill>
            <a:prstDash val="solid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 sz="2053" dirty="0"/>
          </a:p>
        </p:txBody>
      </p:sp>
      <p:sp>
        <p:nvSpPr>
          <p:cNvPr id="6" name="Rectangle 5"/>
          <p:cNvSpPr/>
          <p:nvPr/>
        </p:nvSpPr>
        <p:spPr>
          <a:xfrm>
            <a:off x="1115616" y="0"/>
            <a:ext cx="7272807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Regional Integrated Diabetic Foot Pathway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8388422" y="6512402"/>
            <a:ext cx="5301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10.5.19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1214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wn Arrow 20"/>
          <p:cNvSpPr/>
          <p:nvPr/>
        </p:nvSpPr>
        <p:spPr>
          <a:xfrm>
            <a:off x="7400713" y="4695948"/>
            <a:ext cx="178901" cy="415916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3806159" y="4654230"/>
            <a:ext cx="162970" cy="36004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767731" y="4665969"/>
            <a:ext cx="162970" cy="47587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3762208" y="3451869"/>
            <a:ext cx="150772" cy="39555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823174" y="3405352"/>
            <a:ext cx="131798" cy="42363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7329496" y="3364021"/>
            <a:ext cx="186759" cy="487874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spcBef>
                <a:spcPts val="0"/>
              </a:spcBef>
              <a:spcAft>
                <a:spcPts val="0"/>
              </a:spcAft>
            </a:pPr>
            <a:endParaRPr lang="en-US" sz="179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8641" y="419679"/>
            <a:ext cx="6164621" cy="43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0"/>
              </a:spcAft>
            </a:pPr>
            <a:r>
              <a:rPr lang="en-GB" sz="2224" b="1" dirty="0">
                <a:solidFill>
                  <a:prstClr val="white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Calibri"/>
              </a:rPr>
              <a:t>Regional Integrated Diabetic Foot Pathway</a:t>
            </a:r>
            <a:endParaRPr lang="en-GB" sz="2224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11560" y="453522"/>
            <a:ext cx="3743366" cy="5551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120111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Active Diabetic Foot Disease</a:t>
            </a:r>
            <a:endParaRPr lang="en-GB" sz="1400" b="1" dirty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496" y="1336383"/>
            <a:ext cx="1847854" cy="20162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Ulceration </a:t>
            </a:r>
            <a:r>
              <a:rPr lang="en-GB" sz="1000" b="1" u="sng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without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cellulitis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27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92860" y="1385143"/>
            <a:ext cx="2187811" cy="20162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Ulcer with a </a:t>
            </a:r>
            <a:r>
              <a:rPr lang="en-US" sz="1000" b="1" smtClean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SINBAD ≥3</a:t>
            </a: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Arial" panose="020B0604020202020204" pitchFamily="34" charset="0"/>
              <a:buChar char="•"/>
            </a:pPr>
            <a:r>
              <a:rPr lang="en-US" sz="1000" b="1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Ulcer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with cellulitis</a:t>
            </a:r>
          </a:p>
          <a:p>
            <a:pPr marL="146675" indent="-146675" defTabSz="446089" fontAlgn="auto">
              <a:spcBef>
                <a:spcPts val="0"/>
              </a:spcBef>
              <a:spcAft>
                <a:spcPts val="257"/>
              </a:spcAft>
              <a:buFont typeface="Arial"/>
              <a:buChar char="•"/>
            </a:pP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Deteriorating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ulceration         </a:t>
            </a:r>
            <a:endParaRPr lang="en-US" sz="10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46675" indent="-146675" defTabSz="446089" fontAlgn="auto">
              <a:spcBef>
                <a:spcPts val="0"/>
              </a:spcBef>
              <a:spcAft>
                <a:spcPts val="257"/>
              </a:spcAft>
              <a:buFont typeface="Arial"/>
              <a:buChar char="•"/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lcer over 6 weeks duration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396" y="3888197"/>
            <a:ext cx="1742611" cy="7408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240221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684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Foot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Protection Team</a:t>
            </a:r>
          </a:p>
          <a:p>
            <a:pPr algn="ctr" defTabSz="446089" fontAlgn="auto">
              <a:spcBef>
                <a:spcPts val="0"/>
              </a:spcBef>
              <a:spcAft>
                <a:spcPts val="684"/>
              </a:spcAf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FPT)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defTabSz="446089" fontAlgn="auto">
              <a:spcBef>
                <a:spcPts val="0"/>
              </a:spcBef>
              <a:spcAft>
                <a:spcPts val="684"/>
              </a:spcAft>
            </a:pPr>
            <a:r>
              <a:rPr lang="en-GB" sz="1112" b="1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919118" y="3892308"/>
            <a:ext cx="2070291" cy="7493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Enhanced Foot Protection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Team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EFPT)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9396" y="5176991"/>
            <a:ext cx="1847854" cy="16130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SzPct val="70000"/>
              <a:buFont typeface="Wingdings" panose="05000000000000000000" pitchFamily="2" charset="2"/>
              <a:buChar char="ü"/>
              <a:tabLst>
                <a:tab pos="152108" algn="l"/>
              </a:tabLs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Wound care Classification S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INBAD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SzPct val="70000"/>
              <a:buFont typeface="Wingdings" panose="05000000000000000000" pitchFamily="2" charset="2"/>
              <a:buChar char="ü"/>
              <a:tabLst>
                <a:tab pos="152108" algn="l"/>
              </a:tabLs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Initiate antimicrobial treatment if necessary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SzPct val="70000"/>
              <a:buFont typeface="Wingdings" panose="05000000000000000000" pitchFamily="2" charset="2"/>
              <a:buChar char="ü"/>
              <a:tabLst>
                <a:tab pos="152108" algn="l"/>
              </a:tabLs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Off Loading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95567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31156" y="5092948"/>
            <a:ext cx="1982576" cy="16688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240221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cute phase management with specialist investigation and intervention</a:t>
            </a: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Initiate treatment plan</a:t>
            </a: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Consider liaising with MDFT</a:t>
            </a: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CV risk assess</a:t>
            </a:r>
            <a:endParaRPr lang="en-US" sz="1000" b="1" dirty="0">
              <a:solidFill>
                <a:srgbClr val="FF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652120" y="443147"/>
            <a:ext cx="2545079" cy="56555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78226" tIns="200184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Diabetic Foot Emergencies</a:t>
            </a:r>
            <a:endParaRPr lang="en-GB" sz="1400" b="1" dirty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 defTabSz="446089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Limb or Life Threatening</a:t>
            </a:r>
            <a:endParaRPr lang="en-GB" sz="1400" b="1" dirty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198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96136" y="1462966"/>
            <a:ext cx="3254922" cy="1860579"/>
          </a:xfrm>
          <a:prstGeom prst="roundRect">
            <a:avLst/>
          </a:prstGeom>
          <a:solidFill>
            <a:srgbClr val="C5E0B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80074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108" indent="-152108" defTabSz="446089" fontAlgn="auto">
              <a:spcBef>
                <a:spcPts val="0"/>
              </a:spcBef>
              <a:spcAft>
                <a:spcPts val="257"/>
              </a:spcAft>
              <a:buFont typeface="Symbol"/>
              <a:buChar char=""/>
            </a:pP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Ulceration in the presence of systemic sepsis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52108" indent="-152108" defTabSz="446089" fontAlgn="auto">
              <a:spcBef>
                <a:spcPts val="0"/>
              </a:spcBef>
              <a:spcAft>
                <a:spcPts val="257"/>
              </a:spcAft>
              <a:buFont typeface="Symbol"/>
              <a:buChar char=""/>
            </a:pP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Clinically suspected deep soft tissue or bone infection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52108" indent="-152108" defTabSz="446089" fontAlgn="auto">
              <a:spcBef>
                <a:spcPts val="0"/>
              </a:spcBef>
              <a:spcAft>
                <a:spcPts val="257"/>
              </a:spcAft>
              <a:buFont typeface="Symbol"/>
              <a:buChar char=""/>
            </a:pP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Ulceration with identified limb </a:t>
            </a:r>
            <a:r>
              <a:rPr lang="en-US" sz="1000" b="1" dirty="0" err="1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ischaemia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52108" indent="-152108" defTabSz="446089" fontAlgn="auto">
              <a:spcBef>
                <a:spcPts val="0"/>
              </a:spcBef>
              <a:spcAft>
                <a:spcPts val="257"/>
              </a:spcAft>
              <a:buFont typeface="Symbol"/>
              <a:buChar char=""/>
            </a:pP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Suspicion of acute Charcot </a:t>
            </a:r>
            <a:r>
              <a:rPr lang="en-US" sz="1000" b="1" dirty="0" err="1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neuroarthropathy</a:t>
            </a: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(‘</a:t>
            </a:r>
            <a:r>
              <a:rPr lang="en-GB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cellulitis’ </a:t>
            </a: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without</a:t>
            </a:r>
            <a:r>
              <a:rPr lang="en-GB" sz="1000" b="1" dirty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ulceration)</a:t>
            </a:r>
          </a:p>
          <a:p>
            <a:pPr marL="152108" indent="-152108" defTabSz="446089" fontAlgn="auto">
              <a:spcBef>
                <a:spcPts val="0"/>
              </a:spcBef>
              <a:spcAft>
                <a:spcPts val="257"/>
              </a:spcAft>
              <a:buFont typeface="Symbol"/>
              <a:buChar char=""/>
            </a:pPr>
            <a:r>
              <a:rPr lang="en-US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Gangrene</a:t>
            </a:r>
          </a:p>
          <a:p>
            <a:pPr defTabSz="446089" fontAlgn="auto">
              <a:spcBef>
                <a:spcPts val="0"/>
              </a:spcBef>
              <a:spcAft>
                <a:spcPts val="257"/>
              </a:spcAft>
            </a:pPr>
            <a:r>
              <a:rPr lang="en-US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If any of these present contact your EFPT urgently for onward referral to MDFT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953597" y="3857534"/>
            <a:ext cx="3168353" cy="735001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200184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257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Multidisciplinary Diabetic Foot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Team</a:t>
            </a: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 defTabSz="446089" fontAlgn="auto">
              <a:spcBef>
                <a:spcPts val="0"/>
              </a:spcBef>
              <a:spcAft>
                <a:spcPts val="257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(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MDFT) </a:t>
            </a:r>
            <a:r>
              <a:rPr lang="en-GB" sz="1112" b="1" dirty="0">
                <a:solidFill>
                  <a:prstClr val="black"/>
                </a:solidFill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898194" y="5161361"/>
            <a:ext cx="3183940" cy="1628635"/>
          </a:xfrm>
          <a:prstGeom prst="roundRect">
            <a:avLst/>
          </a:prstGeom>
          <a:solidFill>
            <a:srgbClr val="C5E0B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endParaRPr lang="en-GB" sz="1027" b="1" dirty="0" smtClean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Triage/assessment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by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MDFT: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Podiatry, Vascular, Orthopaedic, Diabetes, Cardiovascular, Orthotist and Microbiology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review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Acute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Management Plan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Intermediate and Long Term Care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171450" indent="-171450" defTabSz="446089" fontAlgn="auto">
              <a:spcBef>
                <a:spcPts val="0"/>
              </a:spcBef>
              <a:spcAft>
                <a:spcPts val="257"/>
              </a:spcAft>
              <a:buFont typeface="Wingdings" panose="05000000000000000000" pitchFamily="2" charset="2"/>
              <a:buChar char="ü"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Liaison with </a:t>
            </a: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EFPT/FPT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94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 </a:t>
            </a:r>
            <a:endParaRPr lang="en-GB" sz="94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5205563" y="3954038"/>
            <a:ext cx="655011" cy="24729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Arrow 2"/>
          <p:cNvSpPr/>
          <p:nvPr/>
        </p:nvSpPr>
        <p:spPr>
          <a:xfrm>
            <a:off x="2157599" y="4034884"/>
            <a:ext cx="558850" cy="244182"/>
          </a:xfrm>
          <a:prstGeom prst="rightArrow">
            <a:avLst>
              <a:gd name="adj1" fmla="val 50000"/>
              <a:gd name="adj2" fmla="val 41651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Arrow 19"/>
          <p:cNvSpPr/>
          <p:nvPr/>
        </p:nvSpPr>
        <p:spPr>
          <a:xfrm>
            <a:off x="5165184" y="4250964"/>
            <a:ext cx="695390" cy="25553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eft Arrow 24"/>
          <p:cNvSpPr/>
          <p:nvPr/>
        </p:nvSpPr>
        <p:spPr>
          <a:xfrm>
            <a:off x="2178211" y="4316173"/>
            <a:ext cx="558850" cy="25553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8388422" y="6512402"/>
            <a:ext cx="5301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10.5.19</a:t>
            </a:r>
            <a:endParaRPr lang="en-GB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1467345" y="3597703"/>
            <a:ext cx="1890392" cy="51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Refer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within two </a:t>
            </a:r>
            <a:endParaRPr lang="en-GB" sz="1000" b="1" dirty="0" smtClean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defTabSz="446089" fontAlgn="auto">
              <a:lnSpc>
                <a:spcPct val="107000"/>
              </a:lnSpc>
              <a:spcBef>
                <a:spcPts val="0"/>
              </a:spcBef>
              <a:spcAft>
                <a:spcPts val="684"/>
              </a:spcAft>
            </a:pPr>
            <a:r>
              <a:rPr lang="en-GB" sz="1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working </a:t>
            </a: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days</a:t>
            </a:r>
            <a:endParaRPr lang="en-GB" sz="10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1923" y="3640074"/>
            <a:ext cx="1375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46089" fontAlgn="auto">
              <a:spcBef>
                <a:spcPts val="0"/>
              </a:spcBef>
              <a:spcAft>
                <a:spcPts val="257"/>
              </a:spcAft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Refer within 12 hours</a:t>
            </a:r>
          </a:p>
        </p:txBody>
      </p:sp>
    </p:spTree>
    <p:extLst>
      <p:ext uri="{BB962C8B-B14F-4D97-AF65-F5344CB8AC3E}">
        <p14:creationId xmlns:p14="http://schemas.microsoft.com/office/powerpoint/2010/main" val="11141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Comms_x002d_Team xmlns="94d33312-8477-43c6-8b04-342a53eeb6fb">3</Comms_x002d_Team>
    <PublishingExpirationDate xmlns="http://schemas.microsoft.com/sharepoint/v3" xsi:nil="true"/>
    <PublishingStartDate xmlns="http://schemas.microsoft.com/sharepoint/v3" xsi:nil="true"/>
    <Resources xmlns="94d33312-8477-43c6-8b04-342a53eeb6fb">true</Resource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E3605B59DBD46B2626FD9C88D3F50" ma:contentTypeVersion="3" ma:contentTypeDescription="Create a new document." ma:contentTypeScope="" ma:versionID="090cdfbb8e3c6c9551f3d0b80d2130ca">
  <xsd:schema xmlns:xsd="http://www.w3.org/2001/XMLSchema" xmlns:xs="http://www.w3.org/2001/XMLSchema" xmlns:p="http://schemas.microsoft.com/office/2006/metadata/properties" xmlns:ns1="http://schemas.microsoft.com/sharepoint/v3" xmlns:ns2="94d33312-8477-43c6-8b04-342a53eeb6fb" targetNamespace="http://schemas.microsoft.com/office/2006/metadata/properties" ma:root="true" ma:fieldsID="8e851cd156ae13388ad346cc915f10ca" ns1:_="" ns2:_="">
    <xsd:import namespace="http://schemas.microsoft.com/sharepoint/v3"/>
    <xsd:import namespace="94d33312-8477-43c6-8b04-342a53eeb6f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omms_x002d_Team" minOccurs="0"/>
                <xsd:element ref="ns2:Resour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d33312-8477-43c6-8b04-342a53eeb6fb" elementFormDefault="qualified">
    <xsd:import namespace="http://schemas.microsoft.com/office/2006/documentManagement/types"/>
    <xsd:import namespace="http://schemas.microsoft.com/office/infopath/2007/PartnerControls"/>
    <xsd:element name="Comms_x002d_Team" ma:index="10" nillable="true" ma:displayName="Comms-Team" ma:list="{104f1130-4e42-4be4-980e-ffc46a2c7304}" ma:internalName="Comms_x002d_Team" ma:showField="Title">
      <xsd:simpleType>
        <xsd:restriction base="dms:Lookup"/>
      </xsd:simpleType>
    </xsd:element>
    <xsd:element name="Resources" ma:index="11" nillable="true" ma:displayName="Resources" ma:default="0" ma:description="Should this document go into the resources section of the site?" ma:internalName="Resource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C08DCB-7C8F-42D7-9EB6-E7E2B1D68996}">
  <ds:schemaRefs>
    <ds:schemaRef ds:uri="94d33312-8477-43c6-8b04-342a53eeb6fb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6AB36A-C7BE-45F3-80AF-A0F7AAFE1B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7C960E-8A8A-41BB-B870-97AEEAF06FAC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BBD064B7-44B4-4A12-B4B5-F8DFB0C00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4d33312-8477-43c6-8b04-342a53eeb6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333</Words>
  <Application>Microsoft Office PowerPoint</Application>
  <PresentationFormat>On-screen Show 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PowerPoint Presentation</vt:lpstr>
    </vt:vector>
  </TitlesOfParts>
  <Company>SEBT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- white (blue hoops)</dc:title>
  <dc:creator>kshaw</dc:creator>
  <cp:lastModifiedBy>Black, Avril</cp:lastModifiedBy>
  <cp:revision>62</cp:revision>
  <dcterms:created xsi:type="dcterms:W3CDTF">2007-07-31T10:52:31Z</dcterms:created>
  <dcterms:modified xsi:type="dcterms:W3CDTF">2019-09-22T05:09:15Z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1600.00000000000</vt:lpwstr>
  </property>
</Properties>
</file>